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47" r:id="rId2"/>
    <p:sldId id="292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5" r:id="rId13"/>
    <p:sldId id="326" r:id="rId14"/>
    <p:sldId id="327" r:id="rId15"/>
    <p:sldId id="330" r:id="rId16"/>
    <p:sldId id="333" r:id="rId17"/>
    <p:sldId id="334" r:id="rId18"/>
    <p:sldId id="335" r:id="rId19"/>
    <p:sldId id="340" r:id="rId20"/>
    <p:sldId id="341" r:id="rId21"/>
    <p:sldId id="336" r:id="rId22"/>
    <p:sldId id="337" r:id="rId23"/>
    <p:sldId id="338" r:id="rId24"/>
    <p:sldId id="339" r:id="rId25"/>
    <p:sldId id="342" r:id="rId26"/>
    <p:sldId id="343" r:id="rId27"/>
    <p:sldId id="344" r:id="rId28"/>
    <p:sldId id="345" r:id="rId29"/>
    <p:sldId id="34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717" autoAdjust="0"/>
  </p:normalViewPr>
  <p:slideViewPr>
    <p:cSldViewPr>
      <p:cViewPr>
        <p:scale>
          <a:sx n="77" d="100"/>
          <a:sy n="77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0534B3-CB7A-444B-878D-46FF598DFC5D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2198B6-715F-4F29-B159-C817974269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642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D09DD0-5A68-48BF-ABEC-4240492B1275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FF8CC8-092F-433A-96AC-C6B6E6BCF4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49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ELSA</a:t>
            </a:r>
          </a:p>
          <a:p>
            <a:pPr>
              <a:spcBef>
                <a:spcPct val="0"/>
              </a:spcBef>
            </a:pPr>
            <a:r>
              <a:rPr lang="en-GB" smtClean="0"/>
              <a:t>Buddy system</a:t>
            </a:r>
          </a:p>
          <a:p>
            <a:pPr>
              <a:spcBef>
                <a:spcPct val="0"/>
              </a:spcBef>
            </a:pPr>
            <a:r>
              <a:rPr lang="en-GB" smtClean="0"/>
              <a:t>Circle of friends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D2EE69-0233-49CC-B296-621EC3DA708E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Make sure the head and class teacher are fully informed about your child</a:t>
            </a:r>
          </a:p>
          <a:p>
            <a:pPr>
              <a:spcBef>
                <a:spcPct val="0"/>
              </a:spcBef>
            </a:pPr>
            <a:r>
              <a:rPr lang="en-GB" smtClean="0"/>
              <a:t>Give the school any resources you have that might be helpful – general information on the condition, equipment, reports from professionals</a:t>
            </a:r>
          </a:p>
          <a:p>
            <a:pPr>
              <a:spcBef>
                <a:spcPct val="0"/>
              </a:spcBef>
            </a:pPr>
            <a:endParaRPr lang="en-GB" smtClean="0"/>
          </a:p>
          <a:p>
            <a:pPr>
              <a:spcBef>
                <a:spcPct val="0"/>
              </a:spcBef>
            </a:pPr>
            <a:r>
              <a:rPr lang="en-GB" smtClean="0"/>
              <a:t>Provide information on  day to day issues which might be helpful – reactions, concerns,</a:t>
            </a:r>
          </a:p>
          <a:p>
            <a:pPr>
              <a:spcBef>
                <a:spcPct val="0"/>
              </a:spcBef>
            </a:pPr>
            <a:r>
              <a:rPr lang="en-GB" smtClean="0"/>
              <a:t>Put the school in touch with previous schools, nurseries</a:t>
            </a:r>
          </a:p>
          <a:p>
            <a:pPr>
              <a:spcBef>
                <a:spcPct val="0"/>
              </a:spcBef>
            </a:pPr>
            <a:r>
              <a:rPr lang="en-GB" smtClean="0"/>
              <a:t>Talk to the class teacher  about expectations 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1B074D-E608-4B32-BCDC-49638FE79EC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Have a taster day to prepare everyone and have a chance to iron out any problems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745B3F-B542-4916-87FE-CBB4B162209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Encourage independence skills – use any shortcuts you know – velcro 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1A92FE-F078-4B6B-8672-6EF71D4336AD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Build confidence and build on success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AEF57D-632A-4DCD-A4E5-138A358861B0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2">
              <a:spcBef>
                <a:spcPct val="0"/>
              </a:spcBef>
            </a:pPr>
            <a:r>
              <a:rPr lang="en-GB" smtClean="0"/>
              <a:t>– home/school diary</a:t>
            </a:r>
          </a:p>
          <a:p>
            <a:pPr>
              <a:spcBef>
                <a:spcPct val="0"/>
              </a:spcBef>
            </a:pPr>
            <a:r>
              <a:rPr lang="en-GB" smtClean="0"/>
              <a:t>Don’t let issues fester</a:t>
            </a:r>
          </a:p>
          <a:p>
            <a:pPr>
              <a:spcBef>
                <a:spcPct val="0"/>
              </a:spcBef>
            </a:pPr>
            <a:r>
              <a:rPr lang="en-GB" smtClean="0"/>
              <a:t>Don’t assume information will be passed on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C64443-DDCD-4006-B6EC-70A9E1820DB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IEP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FD2974-5102-43B4-B369-F8C25C7E80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>
              <a:spcBef>
                <a:spcPct val="0"/>
              </a:spcBef>
            </a:pPr>
            <a:r>
              <a:rPr lang="en-GB" smtClean="0"/>
              <a:t>Be appreciative</a:t>
            </a:r>
          </a:p>
          <a:p>
            <a:pPr lvl="1">
              <a:spcBef>
                <a:spcPct val="0"/>
              </a:spcBef>
            </a:pPr>
            <a:r>
              <a:rPr lang="en-GB" smtClean="0"/>
              <a:t>Attend regular meetings</a:t>
            </a:r>
          </a:p>
          <a:p>
            <a:pPr lvl="1">
              <a:spcBef>
                <a:spcPct val="0"/>
              </a:spcBef>
            </a:pPr>
            <a:r>
              <a:rPr lang="en-GB" smtClean="0"/>
              <a:t>Consider all suggestions, however unlikely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67F087-F746-40FF-BA34-126AA8CCF0C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F7AF0-0AA4-4FB5-B574-49C7654D904F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E5DBF-1F2B-48BA-881F-FE6EE9E3DC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B277-B83F-4F92-BD5B-CCC131E24393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D10F2-42C2-4D60-8340-5B00429E8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38207-5FF8-4499-9BB2-83F3FD4A871F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2313D-F941-47E3-A5EC-DD7B99CF13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95928-75D5-4EE9-B38B-2DBC3021C207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2AE45-8DF0-4729-8807-AF377E52F0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B0F76-E08C-4E3A-9A85-05C5B8ADFE00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0373-1D29-4DCD-AF03-84350542A2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334E2-9671-4A54-A259-6F182B588B76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D7D57-1866-4DA2-8564-758EFCD39F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398CA-589F-4A51-988F-9EE355FE0B4E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733CE-2107-4140-AE57-53AFC400C4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E626-B3B8-44AE-A7CF-3621AC7D305E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2EAE-63AB-486D-B707-096092F32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3496C-75C5-44B2-9300-00BA33434481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B8ED1-C2E6-4FAA-B0BB-86200FA941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1005A-CE82-4CE5-85D0-9B7732BB947F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636D-8E3D-4A7B-A023-38D892598D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DA13-CED1-4665-8EB4-29F73AE37F07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27166-4366-4594-8664-FE56EC34E4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C1BEB2-A813-4EFB-A17C-2430397A3062}" type="datetimeFigureOut">
              <a:rPr lang="en-GB"/>
              <a:pPr>
                <a:defRPr/>
              </a:pPr>
              <a:t>15/04/2014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CBBE2F-A56B-4060-BA8F-9B963DF25D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Рады видеть вас снова</a:t>
            </a:r>
            <a:r>
              <a:rPr lang="en-GB" smtClean="0"/>
              <a:t>!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>
                <a:latin typeface="Arial" charset="0"/>
              </a:rPr>
              <a:t>Как выстроить доверительные отношения с родителями</a:t>
            </a:r>
            <a:r>
              <a:rPr lang="en-GB" sz="4000" smtClean="0"/>
              <a:t> </a:t>
            </a:r>
          </a:p>
        </p:txBody>
      </p:sp>
      <p:pic>
        <p:nvPicPr>
          <p:cNvPr id="25602" name="Content Placeholder 3" descr="disability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00338" y="2565400"/>
            <a:ext cx="3810000" cy="2540000"/>
          </a:xfrm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3059113" y="1484784"/>
            <a:ext cx="2881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/>
              <a:t>Ребенок в центре</a:t>
            </a:r>
          </a:p>
          <a:p>
            <a:pPr algn="ctr"/>
            <a:endParaRPr lang="en-GB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Честность</a:t>
            </a:r>
            <a:endParaRPr lang="en-GB" smtClean="0"/>
          </a:p>
          <a:p>
            <a:r>
              <a:rPr lang="ru-RU" smtClean="0">
                <a:latin typeface="Arial" charset="0"/>
              </a:rPr>
              <a:t>Открытость</a:t>
            </a:r>
            <a:endParaRPr lang="en-GB" smtClean="0"/>
          </a:p>
          <a:p>
            <a:r>
              <a:rPr lang="ru-RU" smtClean="0">
                <a:latin typeface="Arial" charset="0"/>
              </a:rPr>
              <a:t>Уважение и понимание</a:t>
            </a:r>
            <a:endParaRPr lang="en-GB" smtClean="0"/>
          </a:p>
          <a:p>
            <a:r>
              <a:rPr lang="ru-RU" smtClean="0">
                <a:latin typeface="Arial" charset="0"/>
              </a:rPr>
              <a:t>Регулярная коммуникация</a:t>
            </a:r>
            <a:endParaRPr lang="en-GB" smtClean="0"/>
          </a:p>
          <a:p>
            <a:r>
              <a:rPr lang="ru-RU" smtClean="0">
                <a:latin typeface="Arial" charset="0"/>
              </a:rPr>
              <a:t>Спокойствие</a:t>
            </a:r>
            <a:endParaRPr lang="en-GB" smtClean="0"/>
          </a:p>
          <a:p>
            <a:r>
              <a:rPr lang="ru-RU" smtClean="0">
                <a:latin typeface="Arial" charset="0"/>
              </a:rPr>
              <a:t>Обеспечьте их средствами, чтобы они поддерживали работу</a:t>
            </a:r>
          </a:p>
          <a:p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Arial" charset="0"/>
              </a:rPr>
              <a:t>Перед тем как ребенок пойдет в школу</a:t>
            </a:r>
            <a:endParaRPr lang="en-GB" sz="40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0825" y="1412875"/>
            <a:ext cx="8229600" cy="482443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sz="3000" dirty="0" smtClean="0">
                <a:latin typeface="Arial" charset="0"/>
              </a:rPr>
              <a:t>Удостоверьтесь, что школа готова</a:t>
            </a:r>
            <a:endParaRPr lang="en-GB" sz="30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3000" dirty="0" smtClean="0"/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ru-RU" sz="3000" dirty="0" smtClean="0">
                <a:latin typeface="Arial" charset="0"/>
              </a:rPr>
              <a:t>Получите отчеты, информацию от родителей и из предыдущей </a:t>
            </a:r>
            <a:r>
              <a:rPr lang="ru-RU" sz="3000" dirty="0" smtClean="0">
                <a:latin typeface="Arial" charset="0"/>
              </a:rPr>
              <a:t>школы</a:t>
            </a:r>
            <a:endParaRPr lang="ru-RU" sz="3000" dirty="0"/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GB" sz="2300" dirty="0" smtClean="0"/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ru-RU" sz="3000" dirty="0" smtClean="0">
                <a:latin typeface="Arial" charset="0"/>
              </a:rPr>
              <a:t>Найдите обеспечение оборудованием или ресурсами, которые вам необходимы</a:t>
            </a:r>
            <a:endParaRPr lang="en-GB" sz="3000" dirty="0" smtClean="0"/>
          </a:p>
          <a:p>
            <a:pPr>
              <a:lnSpc>
                <a:spcPct val="120000"/>
              </a:lnSpc>
              <a:buFont typeface="Arial" charset="0"/>
              <a:buNone/>
            </a:pPr>
            <a:endParaRPr lang="en-GB" sz="2300" dirty="0" smtClean="0"/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ru-RU" sz="3000" dirty="0" smtClean="0">
                <a:latin typeface="Arial" charset="0"/>
              </a:rPr>
              <a:t>Поговорите с родителями – установите ожидания - ИОП</a:t>
            </a:r>
            <a:endParaRPr lang="en-GB" sz="3000" dirty="0" smtClean="0"/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ru-RU" sz="3000" dirty="0" smtClean="0">
                <a:latin typeface="Arial" charset="0"/>
              </a:rPr>
              <a:t>Удостоверьтесь, что все, кому это необходимо, получили информацию – коммуникация здесь ключевой </a:t>
            </a:r>
            <a:r>
              <a:rPr lang="ru-RU" sz="3000" dirty="0" smtClean="0">
                <a:latin typeface="Arial" charset="0"/>
              </a:rPr>
              <a:t>фактор</a:t>
            </a:r>
            <a:endParaRPr lang="ru-RU" sz="3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Пробный день (день открытых дверей)</a:t>
            </a:r>
            <a:endParaRPr lang="en-GB" sz="4000" smtClean="0"/>
          </a:p>
        </p:txBody>
      </p:sp>
      <p:pic>
        <p:nvPicPr>
          <p:cNvPr id="29698" name="Picture 2" descr="E:\corky to jk june 03\01b mothers outside schoo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1628775"/>
            <a:ext cx="6553200" cy="4525963"/>
          </a:xfrm>
        </p:spPr>
      </p:pic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4932363" y="6308725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Пробный день (день открытых дверей)</a:t>
            </a: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Поддержите родителей в подготовке ребенка</a:t>
            </a:r>
            <a:endParaRPr lang="en-GB" sz="4000" smtClean="0"/>
          </a:p>
        </p:txBody>
      </p:sp>
      <p:pic>
        <p:nvPicPr>
          <p:cNvPr id="31746" name="Content Placeholder 3" descr="09g using toilet indepently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484313"/>
            <a:ext cx="1944688" cy="2151062"/>
          </a:xfrm>
        </p:spPr>
      </p:pic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5580063" y="1700213"/>
            <a:ext cx="32400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Навыки самообслуживания</a:t>
            </a:r>
            <a:endParaRPr lang="en-GB">
              <a:latin typeface="Calibri" pitchFamily="34" charset="0"/>
            </a:endParaRPr>
          </a:p>
          <a:p>
            <a:r>
              <a:rPr lang="ru-RU"/>
              <a:t>Дружба</a:t>
            </a:r>
            <a:endParaRPr lang="en-GB">
              <a:latin typeface="Calibri" pitchFamily="34" charset="0"/>
            </a:endParaRPr>
          </a:p>
          <a:p>
            <a:r>
              <a:rPr lang="ru-RU"/>
              <a:t>Подготовка</a:t>
            </a:r>
            <a:endParaRPr lang="en-GB">
              <a:latin typeface="Calibri" pitchFamily="34" charset="0"/>
            </a:endParaRPr>
          </a:p>
          <a:p>
            <a:endParaRPr lang="en-GB">
              <a:latin typeface="Calibri" pitchFamily="34" charset="0"/>
            </a:endParaRPr>
          </a:p>
        </p:txBody>
      </p:sp>
      <p:pic>
        <p:nvPicPr>
          <p:cNvPr id="31748" name="Content Placeholder 3" descr="07d play with other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789363"/>
            <a:ext cx="3513138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Content Placeholder 3" descr="Captur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636838"/>
            <a:ext cx="2582862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Начинайте с малого и смотрите за развитием</a:t>
            </a:r>
            <a:endParaRPr lang="en-GB" smtClean="0"/>
          </a:p>
          <a:p>
            <a:endParaRPr lang="en-GB" smtClean="0"/>
          </a:p>
          <a:p>
            <a:endParaRPr lang="en-GB" smtClean="0"/>
          </a:p>
        </p:txBody>
      </p:sp>
      <p:pic>
        <p:nvPicPr>
          <p:cNvPr id="33795" name="Picture 3" descr="shoo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644900"/>
            <a:ext cx="27051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Как преуспеть в обучении</a:t>
            </a:r>
            <a:endParaRPr lang="en-GB" smtClean="0"/>
          </a:p>
        </p:txBody>
      </p:sp>
      <p:pic>
        <p:nvPicPr>
          <p:cNvPr id="35842" name="Content Placeholder 5" descr="img15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412875"/>
            <a:ext cx="63500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Поддерживайте уверенность родителей в себе</a:t>
            </a:r>
            <a:endParaRPr lang="en-GB" sz="4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27463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Вы знаете своего ребенка лучше всех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Используйте ИОП, чтобы ставить цели, которые вы хотите достичь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Поддерживайте ребенка позитивным управлением поведением</a:t>
            </a:r>
            <a:endParaRPr lang="en-GB" sz="2800" smtClean="0"/>
          </a:p>
        </p:txBody>
      </p:sp>
      <p:pic>
        <p:nvPicPr>
          <p:cNvPr id="36867" name="Picture 3" descr="08b powereful feeling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1484313"/>
            <a:ext cx="4273550" cy="381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>
                <a:latin typeface="Arial" charset="0"/>
              </a:rPr>
              <a:t>Хорошая коммуникация способствует созданию хороших отношений</a:t>
            </a:r>
            <a:endParaRPr lang="en-GB" sz="4000" smtClean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3251200" cy="4210050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Дневник «школа – дом»</a:t>
            </a:r>
            <a:endParaRPr lang="en-GB" smtClean="0"/>
          </a:p>
        </p:txBody>
      </p:sp>
      <p:pic>
        <p:nvPicPr>
          <p:cNvPr id="37891" name="Picture 2" descr="E:\corky to jk june 03\10f learning support assista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700213"/>
            <a:ext cx="489902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Встречи и Пересмотры</a:t>
            </a:r>
            <a:r>
              <a:rPr lang="en-GB" smtClean="0"/>
              <a:t> </a:t>
            </a:r>
          </a:p>
        </p:txBody>
      </p:sp>
      <p:pic>
        <p:nvPicPr>
          <p:cNvPr id="39938" name="Content Placeholder 3" descr="Parents_meetings-300x29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557338"/>
            <a:ext cx="4321175" cy="4248150"/>
          </a:xfrm>
        </p:spPr>
      </p:pic>
      <p:pic>
        <p:nvPicPr>
          <p:cNvPr id="39939" name="Picture 4" descr="phon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563" y="1628775"/>
            <a:ext cx="3148012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>
                <a:latin typeface="Arial" charset="0"/>
              </a:rPr>
              <a:t>Социальное и эмоциональное благополучие детей</a:t>
            </a:r>
            <a:r>
              <a:rPr lang="en-GB" sz="4000" smtClean="0"/>
              <a:t> </a:t>
            </a:r>
          </a:p>
        </p:txBody>
      </p:sp>
      <p:pic>
        <p:nvPicPr>
          <p:cNvPr id="16386" name="Content Placeholder 3" descr="04b girls thinking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71625" y="1600200"/>
            <a:ext cx="60007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Совместно поставленные цели</a:t>
            </a:r>
            <a:endParaRPr lang="en-GB" sz="4000" smtClean="0"/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Используйте помощь родителей</a:t>
            </a:r>
            <a:endParaRPr lang="en-GB" sz="4000" smtClean="0"/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035300" cy="4525963"/>
          </a:xfrm>
        </p:spPr>
        <p:txBody>
          <a:bodyPr/>
          <a:lstStyle/>
          <a:p>
            <a:endParaRPr lang="en-GB" smtClean="0"/>
          </a:p>
        </p:txBody>
      </p:sp>
      <p:pic>
        <p:nvPicPr>
          <p:cNvPr id="43011" name="Content Placeholder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484313"/>
            <a:ext cx="61436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9263" cy="4525963"/>
          </a:xfrm>
        </p:spPr>
        <p:txBody>
          <a:bodyPr/>
          <a:lstStyle/>
          <a:p>
            <a:pPr lvl="1"/>
            <a:r>
              <a:rPr lang="ru-RU" smtClean="0">
                <a:latin typeface="Arial" charset="0"/>
              </a:rPr>
              <a:t>Поддерживайте навыки дома</a:t>
            </a:r>
            <a:r>
              <a:rPr lang="en-GB" smtClean="0"/>
              <a:t> – </a:t>
            </a:r>
            <a:r>
              <a:rPr lang="ru-RU" smtClean="0">
                <a:latin typeface="Arial" charset="0"/>
              </a:rPr>
              <a:t>общение, самостоятельность, социальные навыки, </a:t>
            </a:r>
            <a:r>
              <a:rPr lang="en-GB" smtClean="0"/>
              <a:t> </a:t>
            </a:r>
            <a:r>
              <a:rPr lang="ru-RU" smtClean="0">
                <a:latin typeface="Arial" charset="0"/>
              </a:rPr>
              <a:t>язык</a:t>
            </a:r>
            <a:endParaRPr lang="en-GB" smtClean="0">
              <a:latin typeface="Arial" charset="0"/>
            </a:endParaRPr>
          </a:p>
          <a:p>
            <a:pPr lvl="1"/>
            <a:endParaRPr lang="en-GB" smtClean="0"/>
          </a:p>
        </p:txBody>
      </p:sp>
      <p:pic>
        <p:nvPicPr>
          <p:cNvPr id="45059" name="Picture 3" descr="IMG_114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1550" y="981075"/>
            <a:ext cx="3941763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6082" name="Content Placeholder 3" descr="IMG_052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59350" y="1196975"/>
            <a:ext cx="3727450" cy="4968875"/>
          </a:xfrm>
        </p:spPr>
      </p:pic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468313" y="1484313"/>
            <a:ext cx="43195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/>
              <a:t>Приглашайте друзей домой</a:t>
            </a:r>
            <a:endParaRPr lang="en-GB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114300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500" smtClean="0">
                <a:solidFill>
                  <a:srgbClr val="FFFFFF"/>
                </a:solidFill>
                <a:latin typeface="Arial" charset="0"/>
              </a:rPr>
              <a:t>Поддерживайте и обобщайте обучение дома</a:t>
            </a:r>
            <a:endParaRPr lang="en-GB" sz="1600" smtClean="0">
              <a:solidFill>
                <a:srgbClr val="000000"/>
              </a:solidFill>
            </a:endParaRPr>
          </a:p>
        </p:txBody>
      </p:sp>
      <p:pic>
        <p:nvPicPr>
          <p:cNvPr id="47106" name="Content Placeholder 5" descr="read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2565400"/>
            <a:ext cx="2941638" cy="1951038"/>
          </a:xfrm>
        </p:spPr>
      </p:pic>
      <p:pic>
        <p:nvPicPr>
          <p:cNvPr id="47107" name="Picture 4" descr="03f classify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65400"/>
            <a:ext cx="2449512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6" descr="05p sequence of dressin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4508500"/>
            <a:ext cx="20161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7" descr="06e obstacle course 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6450" y="4508500"/>
            <a:ext cx="23256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Какие существуют барьеры?</a:t>
            </a:r>
            <a:endParaRPr lang="en-GB" smtClean="0"/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Для ребенка</a:t>
            </a:r>
            <a:endParaRPr lang="en-GB" smtClean="0"/>
          </a:p>
          <a:p>
            <a:r>
              <a:rPr lang="ru-RU" smtClean="0">
                <a:latin typeface="Arial" charset="0"/>
              </a:rPr>
              <a:t>Для родителя</a:t>
            </a:r>
            <a:endParaRPr lang="en-GB" smtClean="0"/>
          </a:p>
          <a:p>
            <a:r>
              <a:rPr lang="ru-RU" smtClean="0">
                <a:latin typeface="Arial" charset="0"/>
              </a:rPr>
              <a:t>Для учителя</a:t>
            </a:r>
            <a:endParaRPr lang="en-GB" smtClean="0"/>
          </a:p>
          <a:p>
            <a:r>
              <a:rPr lang="ru-RU" smtClean="0">
                <a:latin typeface="Arial" charset="0"/>
              </a:rPr>
              <a:t>Для управления образования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План действий</a:t>
            </a:r>
            <a:endParaRPr lang="en-GB" smtClean="0"/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Что необходимо</a:t>
            </a:r>
            <a:r>
              <a:rPr lang="en-GB" smtClean="0"/>
              <a:t>?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Arial" charset="0"/>
              </a:rPr>
              <a:t>Хорошая система</a:t>
            </a:r>
            <a:endParaRPr lang="en-GB" dirty="0" smtClean="0"/>
          </a:p>
          <a:p>
            <a:r>
              <a:rPr lang="ru-RU" dirty="0" smtClean="0">
                <a:latin typeface="Arial" charset="0"/>
              </a:rPr>
              <a:t>Готовность к инклюзии</a:t>
            </a:r>
            <a:endParaRPr lang="en-GB" dirty="0" smtClean="0"/>
          </a:p>
          <a:p>
            <a:r>
              <a:rPr lang="ru-RU" dirty="0" smtClean="0">
                <a:latin typeface="Arial" charset="0"/>
              </a:rPr>
              <a:t>Лидерство со стороны директора</a:t>
            </a:r>
            <a:endParaRPr lang="en-GB" dirty="0" smtClean="0"/>
          </a:p>
          <a:p>
            <a:r>
              <a:rPr lang="ru-RU" dirty="0" smtClean="0">
                <a:latin typeface="Arial" charset="0"/>
              </a:rPr>
              <a:t>Обмен информацией на всех уровнях школы</a:t>
            </a:r>
            <a:endParaRPr lang="en-GB" dirty="0" smtClean="0"/>
          </a:p>
          <a:p>
            <a:r>
              <a:rPr lang="ru-RU" dirty="0" smtClean="0">
                <a:latin typeface="Arial" charset="0"/>
              </a:rPr>
              <a:t>Хорошие отношения с родителями</a:t>
            </a:r>
            <a:endParaRPr lang="en-GB" dirty="0" smtClean="0"/>
          </a:p>
          <a:p>
            <a:r>
              <a:rPr lang="ru-RU" dirty="0" smtClean="0">
                <a:latin typeface="Arial" charset="0"/>
              </a:rPr>
              <a:t>Ориентация на ребенка</a:t>
            </a:r>
            <a:endParaRPr lang="en-GB" dirty="0" smtClean="0"/>
          </a:p>
          <a:p>
            <a:r>
              <a:rPr lang="ru-RU" dirty="0" smtClean="0">
                <a:latin typeface="Arial" charset="0"/>
              </a:rPr>
              <a:t>Дифференциация образовательной программы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Определение потребностей в дальнейшем обучении</a:t>
            </a:r>
            <a:endParaRPr lang="en-GB" sz="4000" smtClean="0"/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Системы коммуникации</a:t>
            </a:r>
          </a:p>
          <a:p>
            <a:r>
              <a:rPr lang="ru-RU" smtClean="0">
                <a:latin typeface="Arial" charset="0"/>
              </a:rPr>
              <a:t>Обучение</a:t>
            </a:r>
            <a:endParaRPr lang="en-GB" smtClean="0"/>
          </a:p>
          <a:p>
            <a:r>
              <a:rPr lang="ru-RU" smtClean="0">
                <a:latin typeface="Arial" charset="0"/>
              </a:rPr>
              <a:t>Физио</a:t>
            </a:r>
            <a:r>
              <a:rPr lang="en-GB" smtClean="0"/>
              <a:t>/OT input</a:t>
            </a:r>
          </a:p>
          <a:p>
            <a:r>
              <a:rPr lang="ru-RU" smtClean="0">
                <a:latin typeface="Arial" charset="0"/>
              </a:rPr>
              <a:t>Группы по воспитанию/обучению</a:t>
            </a:r>
            <a:endParaRPr lang="en-GB" smtClean="0"/>
          </a:p>
          <a:p>
            <a:r>
              <a:rPr lang="en-GB" smtClean="0"/>
              <a:t>ELSA</a:t>
            </a:r>
          </a:p>
          <a:p>
            <a:r>
              <a:rPr lang="ru-RU" smtClean="0">
                <a:latin typeface="Arial" charset="0"/>
              </a:rPr>
              <a:t>Физические ограничения</a:t>
            </a:r>
            <a:endParaRPr lang="en-GB" smtClean="0"/>
          </a:p>
          <a:p>
            <a:r>
              <a:rPr lang="ru-RU" smtClean="0">
                <a:latin typeface="Arial" charset="0"/>
              </a:rPr>
              <a:t>Управление поведением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Удачи</a:t>
            </a:r>
            <a:r>
              <a:rPr lang="en-GB" smtClean="0"/>
              <a:t>!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Физическое окружение</a:t>
            </a:r>
            <a:endParaRPr lang="en-GB" smtClean="0"/>
          </a:p>
        </p:txBody>
      </p:sp>
      <p:pic>
        <p:nvPicPr>
          <p:cNvPr id="18434" name="Content Placeholder 6" descr="10c visiting school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08150" y="1600200"/>
            <a:ext cx="57277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459" name="Content Placeholder 3" descr="02g tripp-trap chai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268413"/>
            <a:ext cx="3671888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02f correct sitting posi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268413"/>
            <a:ext cx="324008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Помощь в понимании</a:t>
            </a:r>
            <a:endParaRPr lang="en-GB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>
                <a:latin typeface="Arial" charset="0"/>
              </a:rPr>
              <a:t>Одинаковая визуальная информация по всей школе</a:t>
            </a:r>
            <a:endParaRPr lang="en-GB" dirty="0" smtClean="0"/>
          </a:p>
        </p:txBody>
      </p:sp>
      <p:pic>
        <p:nvPicPr>
          <p:cNvPr id="20483" name="Picture 5" descr="visual timetabl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6863" y="2349500"/>
            <a:ext cx="4794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Визуальные таблицы</a:t>
            </a:r>
            <a:endParaRPr lang="en-GB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1507" name="Picture 3" descr="4879848_ori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5363" y="1773238"/>
            <a:ext cx="38782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imag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773238"/>
            <a:ext cx="42291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Обучение – структурированный подход</a:t>
            </a:r>
            <a:endParaRPr lang="en-GB" sz="4000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Дифференциация образовательной программы</a:t>
            </a:r>
            <a:endParaRPr lang="en-GB" sz="4000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Позитивное управление поведением</a:t>
            </a:r>
            <a:endParaRPr lang="en-GB" sz="4000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Постоянное</a:t>
            </a:r>
            <a:endParaRPr lang="en-GB" smtClean="0"/>
          </a:p>
          <a:p>
            <a:r>
              <a:rPr lang="ru-RU" smtClean="0">
                <a:latin typeface="Arial" charset="0"/>
              </a:rPr>
              <a:t>Во всей школе</a:t>
            </a:r>
            <a:endParaRPr lang="en-GB" smtClean="0"/>
          </a:p>
          <a:p>
            <a:r>
              <a:rPr lang="ru-RU" smtClean="0">
                <a:latin typeface="Arial" charset="0"/>
              </a:rPr>
              <a:t>Награды</a:t>
            </a:r>
          </a:p>
          <a:p>
            <a:r>
              <a:rPr lang="ru-RU" smtClean="0">
                <a:latin typeface="Arial" charset="0"/>
              </a:rPr>
              <a:t>Таблицы поведения (ПППИ)</a:t>
            </a:r>
          </a:p>
          <a:p>
            <a:pPr>
              <a:buFont typeface="Arial" charset="0"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1349</TotalTime>
  <Words>431</Words>
  <Application>Microsoft Office PowerPoint</Application>
  <PresentationFormat>Экран (4:3)</PresentationFormat>
  <Paragraphs>103</Paragraphs>
  <Slides>29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Office Theme</vt:lpstr>
      <vt:lpstr>Рады видеть вас снова!</vt:lpstr>
      <vt:lpstr>Социальное и эмоциональное благополучие детей </vt:lpstr>
      <vt:lpstr>Физическое окружение</vt:lpstr>
      <vt:lpstr>Презентация PowerPoint</vt:lpstr>
      <vt:lpstr>Помощь в понимании</vt:lpstr>
      <vt:lpstr>Визуальные таблицы</vt:lpstr>
      <vt:lpstr>Обучение – структурированный подход</vt:lpstr>
      <vt:lpstr>Дифференциация образовательной программы</vt:lpstr>
      <vt:lpstr>Позитивное управление поведением</vt:lpstr>
      <vt:lpstr>Как выстроить доверительные отношения с родителями </vt:lpstr>
      <vt:lpstr>Презентация PowerPoint</vt:lpstr>
      <vt:lpstr>Перед тем как ребенок пойдет в школу</vt:lpstr>
      <vt:lpstr>Пробный день (день открытых дверей)</vt:lpstr>
      <vt:lpstr>Поддержите родителей в подготовке ребенка</vt:lpstr>
      <vt:lpstr>Презентация PowerPoint</vt:lpstr>
      <vt:lpstr>Как преуспеть в обучении</vt:lpstr>
      <vt:lpstr>Поддерживайте уверенность родителей в себе</vt:lpstr>
      <vt:lpstr>Хорошая коммуникация способствует созданию хороших отношений</vt:lpstr>
      <vt:lpstr>Встречи и Пересмотры </vt:lpstr>
      <vt:lpstr>Совместно поставленные цели</vt:lpstr>
      <vt:lpstr>Используйте помощь родителей</vt:lpstr>
      <vt:lpstr> </vt:lpstr>
      <vt:lpstr>Презентация PowerPoint</vt:lpstr>
      <vt:lpstr>Поддерживайте и обобщайте обучение дома</vt:lpstr>
      <vt:lpstr>Какие существуют барьеры?</vt:lpstr>
      <vt:lpstr>План действий</vt:lpstr>
      <vt:lpstr>Что необходимо?</vt:lpstr>
      <vt:lpstr>Определение потребностей в дальнейшем обучении</vt:lpstr>
      <vt:lpstr>Удачи!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microsoftword300</dc:creator>
  <cp:lastModifiedBy>Елена</cp:lastModifiedBy>
  <cp:revision>130</cp:revision>
  <dcterms:created xsi:type="dcterms:W3CDTF">2011-02-06T15:48:57Z</dcterms:created>
  <dcterms:modified xsi:type="dcterms:W3CDTF">2014-04-14T19:58:30Z</dcterms:modified>
</cp:coreProperties>
</file>