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56" r:id="rId2"/>
    <p:sldId id="257" r:id="rId3"/>
    <p:sldId id="288" r:id="rId4"/>
    <p:sldId id="289" r:id="rId5"/>
    <p:sldId id="303" r:id="rId6"/>
    <p:sldId id="305" r:id="rId7"/>
    <p:sldId id="272" r:id="rId8"/>
    <p:sldId id="276" r:id="rId9"/>
    <p:sldId id="277" r:id="rId10"/>
    <p:sldId id="304" r:id="rId11"/>
    <p:sldId id="278" r:id="rId12"/>
    <p:sldId id="300" r:id="rId13"/>
    <p:sldId id="315" r:id="rId14"/>
    <p:sldId id="316" r:id="rId15"/>
    <p:sldId id="299" r:id="rId16"/>
    <p:sldId id="301" r:id="rId17"/>
    <p:sldId id="306" r:id="rId18"/>
    <p:sldId id="291" r:id="rId19"/>
    <p:sldId id="293" r:id="rId20"/>
    <p:sldId id="292" r:id="rId21"/>
    <p:sldId id="294" r:id="rId22"/>
    <p:sldId id="295" r:id="rId23"/>
    <p:sldId id="296" r:id="rId24"/>
    <p:sldId id="297" r:id="rId25"/>
    <p:sldId id="298" r:id="rId26"/>
    <p:sldId id="307" r:id="rId27"/>
    <p:sldId id="308" r:id="rId28"/>
    <p:sldId id="309" r:id="rId29"/>
    <p:sldId id="310" r:id="rId30"/>
    <p:sldId id="311" r:id="rId31"/>
    <p:sldId id="261" r:id="rId32"/>
    <p:sldId id="313" r:id="rId33"/>
    <p:sldId id="314" r:id="rId3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71" autoAdjust="0"/>
    <p:restoredTop sz="94717" autoAdjust="0"/>
  </p:normalViewPr>
  <p:slideViewPr>
    <p:cSldViewPr>
      <p:cViewPr>
        <p:scale>
          <a:sx n="77" d="100"/>
          <a:sy n="77" d="100"/>
        </p:scale>
        <p:origin x="-1194" y="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9BCA63-6F27-425D-8AD3-E907552E8C54}" type="datetimeFigureOut">
              <a:rPr lang="en-GB" smtClean="0"/>
              <a:pPr/>
              <a:t>16/04/2014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4F8F98-7920-404B-816B-921DAECB089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68162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My family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4F8F98-7920-404B-816B-921DAECB0893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6969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Exams</a:t>
            </a:r>
            <a:r>
              <a:rPr lang="en-GB" baseline="0" dirty="0" smtClean="0"/>
              <a:t> and Celebrations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4F8F98-7920-404B-816B-921DAECB0893}" type="slidenum">
              <a:rPr lang="en-GB" smtClean="0"/>
              <a:pPr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52438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Routines, predictability and consistency – safe and secure</a:t>
            </a: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Communication Skills – express needs and desires</a:t>
            </a: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Self-help skills – toileting, washing, eating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etc</a:t>
            </a:r>
            <a:endParaRPr lang="en-GB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Behaviour – to be accepted</a:t>
            </a: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Praise and encouragement, rewards – feel valued and loved</a:t>
            </a: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Having fun – we learn through enjoying ourselves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4F8F98-7920-404B-816B-921DAECB0893}" type="slidenum">
              <a:rPr lang="en-GB" smtClean="0"/>
              <a:pPr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981960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All kinds of disabilities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59D457-93AC-4070-B829-201AC7C856EF}" type="slidenum">
              <a:rPr lang="en-GB" smtClean="0"/>
              <a:pPr/>
              <a:t>31</a:t>
            </a:fld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My book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4F8F98-7920-404B-816B-921DAECB0893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18128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Power of parents</a:t>
            </a:r>
            <a:r>
              <a:rPr lang="en-GB" baseline="0" dirty="0" smtClean="0"/>
              <a:t> and home life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4F8F98-7920-404B-816B-921DAECB0893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48480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Inclusive society</a:t>
            </a:r>
            <a:r>
              <a:rPr lang="en-GB" baseline="0" dirty="0" smtClean="0"/>
              <a:t> – all opportunities to lead a full life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4F8F98-7920-404B-816B-921DAECB0893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75841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Independence and self</a:t>
            </a:r>
            <a:r>
              <a:rPr lang="en-GB" baseline="0" dirty="0" smtClean="0"/>
              <a:t>-help skills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4F8F98-7920-404B-816B-921DAECB0893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90746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Global</a:t>
            </a:r>
            <a:r>
              <a:rPr lang="en-GB" baseline="0" dirty="0" smtClean="0"/>
              <a:t> development delay at 1 autism at 3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4F8F98-7920-404B-816B-921DAECB0893}" type="slidenum">
              <a:rPr lang="en-GB" smtClean="0"/>
              <a:pPr/>
              <a:t>7</a:t>
            </a:fld>
            <a:endParaRPr lang="en-GB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Whole</a:t>
            </a:r>
            <a:r>
              <a:rPr lang="en-GB" baseline="0" dirty="0" smtClean="0"/>
              <a:t> family had to work through feelings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4F8F98-7920-404B-816B-921DAECB0893}" type="slidenum">
              <a:rPr lang="en-GB" smtClean="0"/>
              <a:pPr/>
              <a:t>8</a:t>
            </a:fld>
            <a:endParaRPr lang="en-GB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Support from professionals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4F8F98-7920-404B-816B-921DAECB0893}" type="slidenum">
              <a:rPr lang="en-GB" smtClean="0"/>
              <a:pPr/>
              <a:t>9</a:t>
            </a:fld>
            <a:endParaRPr lang="en-GB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Advice</a:t>
            </a:r>
            <a:r>
              <a:rPr lang="en-GB" baseline="0" dirty="0" smtClean="0"/>
              <a:t> from parents and professionals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4F8F98-7920-404B-816B-921DAECB0893}" type="slidenum">
              <a:rPr lang="en-GB" smtClean="0"/>
              <a:pPr/>
              <a:t>11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6B277-0CD8-482B-BCD0-2E46D5699BE7}" type="datetimeFigureOut">
              <a:rPr lang="en-GB" smtClean="0"/>
              <a:pPr/>
              <a:t>16/04/2014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47636-7CAE-48AE-92A1-8B04EADCCF5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6B277-0CD8-482B-BCD0-2E46D5699BE7}" type="datetimeFigureOut">
              <a:rPr lang="en-GB" smtClean="0"/>
              <a:pPr/>
              <a:t>16/04/2014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47636-7CAE-48AE-92A1-8B04EADCCF5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6B277-0CD8-482B-BCD0-2E46D5699BE7}" type="datetimeFigureOut">
              <a:rPr lang="en-GB" smtClean="0"/>
              <a:pPr/>
              <a:t>16/04/2014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47636-7CAE-48AE-92A1-8B04EADCCF5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6B277-0CD8-482B-BCD0-2E46D5699BE7}" type="datetimeFigureOut">
              <a:rPr lang="en-GB" smtClean="0"/>
              <a:pPr/>
              <a:t>16/04/2014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47636-7CAE-48AE-92A1-8B04EADCCF5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6B277-0CD8-482B-BCD0-2E46D5699BE7}" type="datetimeFigureOut">
              <a:rPr lang="en-GB" smtClean="0"/>
              <a:pPr/>
              <a:t>16/04/2014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47636-7CAE-48AE-92A1-8B04EADCCF5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6B277-0CD8-482B-BCD0-2E46D5699BE7}" type="datetimeFigureOut">
              <a:rPr lang="en-GB" smtClean="0"/>
              <a:pPr/>
              <a:t>16/04/2014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47636-7CAE-48AE-92A1-8B04EADCCF5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6B277-0CD8-482B-BCD0-2E46D5699BE7}" type="datetimeFigureOut">
              <a:rPr lang="en-GB" smtClean="0"/>
              <a:pPr/>
              <a:t>16/04/2014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47636-7CAE-48AE-92A1-8B04EADCCF5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6B277-0CD8-482B-BCD0-2E46D5699BE7}" type="datetimeFigureOut">
              <a:rPr lang="en-GB" smtClean="0"/>
              <a:pPr/>
              <a:t>16/04/2014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47636-7CAE-48AE-92A1-8B04EADCCF5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6B277-0CD8-482B-BCD0-2E46D5699BE7}" type="datetimeFigureOut">
              <a:rPr lang="en-GB" smtClean="0"/>
              <a:pPr/>
              <a:t>16/04/2014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47636-7CAE-48AE-92A1-8B04EADCCF5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6B277-0CD8-482B-BCD0-2E46D5699BE7}" type="datetimeFigureOut">
              <a:rPr lang="en-GB" smtClean="0"/>
              <a:pPr/>
              <a:t>16/04/2014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47636-7CAE-48AE-92A1-8B04EADCCF5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6B277-0CD8-482B-BCD0-2E46D5699BE7}" type="datetimeFigureOut">
              <a:rPr lang="en-GB" smtClean="0"/>
              <a:pPr/>
              <a:t>16/04/2014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47636-7CAE-48AE-92A1-8B04EADCCF5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C6B277-0CD8-482B-BCD0-2E46D5699BE7}" type="datetimeFigureOut">
              <a:rPr lang="en-GB" smtClean="0"/>
              <a:pPr/>
              <a:t>16/04/2014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E47636-7CAE-48AE-92A1-8B04EADCCF5E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Сара </a:t>
            </a:r>
            <a:r>
              <a:rPr lang="ru-RU" dirty="0" err="1" smtClean="0"/>
              <a:t>Ньюман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ru-RU" dirty="0" smtClean="0"/>
              <a:t>Открываем двери школы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Школа </a:t>
            </a:r>
            <a:r>
              <a:rPr lang="ru-RU" dirty="0" err="1" smtClean="0"/>
              <a:t>Эшли</a:t>
            </a:r>
            <a:r>
              <a:rPr lang="ru-RU" dirty="0" smtClean="0"/>
              <a:t> (все необходимые ресурсы) с </a:t>
            </a:r>
            <a:r>
              <a:rPr lang="en-GB" dirty="0" smtClean="0"/>
              <a:t>3 - 7</a:t>
            </a:r>
            <a:endParaRPr lang="en-GB" dirty="0"/>
          </a:p>
        </p:txBody>
      </p:sp>
      <p:pic>
        <p:nvPicPr>
          <p:cNvPr id="4" name="Content Placeholder 3" descr="img14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b="2949"/>
          <a:stretch>
            <a:fillRect/>
          </a:stretch>
        </p:blipFill>
        <p:spPr>
          <a:xfrm>
            <a:off x="5436096" y="1268760"/>
            <a:ext cx="3032395" cy="4392488"/>
          </a:xfrm>
        </p:spPr>
      </p:pic>
      <p:pic>
        <p:nvPicPr>
          <p:cNvPr id="5" name="Picture 4" descr="img144.jpg"/>
          <p:cNvPicPr>
            <a:picLocks noChangeAspect="1"/>
          </p:cNvPicPr>
          <p:nvPr/>
        </p:nvPicPr>
        <p:blipFill>
          <a:blip r:embed="rId3" cstate="print"/>
          <a:srcRect r="2509"/>
          <a:stretch>
            <a:fillRect/>
          </a:stretch>
        </p:blipFill>
        <p:spPr>
          <a:xfrm>
            <a:off x="467544" y="2564904"/>
            <a:ext cx="4752528" cy="3027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3718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Последовал в школу за своими братьями </a:t>
            </a:r>
            <a:r>
              <a:rPr lang="en-GB" dirty="0" smtClean="0"/>
              <a:t>7 </a:t>
            </a:r>
            <a:r>
              <a:rPr lang="ru-RU" dirty="0" smtClean="0"/>
              <a:t>и </a:t>
            </a:r>
            <a:r>
              <a:rPr lang="en-GB" dirty="0" smtClean="0"/>
              <a:t>11</a:t>
            </a:r>
            <a:r>
              <a:rPr lang="ru-RU" dirty="0" smtClean="0"/>
              <a:t> лет</a:t>
            </a:r>
            <a:endParaRPr lang="en-GB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Оук</a:t>
            </a:r>
            <a:r>
              <a:rPr lang="ru-RU" dirty="0" smtClean="0"/>
              <a:t> </a:t>
            </a:r>
            <a:r>
              <a:rPr lang="ru-RU" dirty="0" err="1" smtClean="0"/>
              <a:t>Лодж</a:t>
            </a:r>
            <a:r>
              <a:rPr lang="ru-RU" dirty="0" smtClean="0"/>
              <a:t> Специальная школа</a:t>
            </a:r>
            <a:br>
              <a:rPr lang="ru-RU" dirty="0" smtClean="0"/>
            </a:br>
            <a:r>
              <a:rPr lang="ru-RU" dirty="0" smtClean="0"/>
              <a:t> с </a:t>
            </a:r>
            <a:r>
              <a:rPr lang="en-GB" dirty="0" smtClean="0"/>
              <a:t>11</a:t>
            </a:r>
            <a:r>
              <a:rPr lang="ru-RU" dirty="0" smtClean="0"/>
              <a:t> до </a:t>
            </a:r>
            <a:r>
              <a:rPr lang="en-GB" dirty="0" smtClean="0"/>
              <a:t>16</a:t>
            </a:r>
            <a:endParaRPr lang="en-GB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1040" y="1912461"/>
            <a:ext cx="5201920" cy="3901440"/>
          </a:xfrm>
        </p:spPr>
      </p:pic>
    </p:spTree>
    <p:extLst>
      <p:ext uri="{BB962C8B-B14F-4D97-AF65-F5344CB8AC3E}">
        <p14:creationId xmlns:p14="http://schemas.microsoft.com/office/powerpoint/2010/main" val="3062367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Content Placeholder 3" descr="img14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548680"/>
            <a:ext cx="8183888" cy="5688632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Опыт работы</a:t>
            </a:r>
            <a:endParaRPr lang="en-GB" dirty="0"/>
          </a:p>
        </p:txBody>
      </p:sp>
      <p:pic>
        <p:nvPicPr>
          <p:cNvPr id="4" name="Content Placeholder 3" descr="img15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10800000">
            <a:off x="899592" y="1556792"/>
            <a:ext cx="7653681" cy="4680520"/>
          </a:xfr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  <p:extLst>
      <p:ext uri="{BB962C8B-B14F-4D97-AF65-F5344CB8AC3E}">
        <p14:creationId xmlns:p14="http://schemas.microsoft.com/office/powerpoint/2010/main" val="1223412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Окончание школы</a:t>
            </a:r>
            <a:endParaRPr lang="en-GB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1476371"/>
            <a:ext cx="3501639" cy="4668853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3" y="1484784"/>
            <a:ext cx="4704523" cy="352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58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Колледж </a:t>
            </a:r>
            <a:r>
              <a:rPr lang="ru-RU" dirty="0" err="1" smtClean="0"/>
              <a:t>Тоттон</a:t>
            </a:r>
            <a:r>
              <a:rPr lang="ru-RU" dirty="0" smtClean="0"/>
              <a:t> </a:t>
            </a:r>
            <a:r>
              <a:rPr lang="en-GB" dirty="0" smtClean="0"/>
              <a:t>(16 – 20)</a:t>
            </a:r>
            <a:endParaRPr lang="en-GB" dirty="0"/>
          </a:p>
        </p:txBody>
      </p:sp>
      <p:pic>
        <p:nvPicPr>
          <p:cNvPr id="4" name="Content Placeholder 3" descr="img14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71600" y="1412776"/>
            <a:ext cx="7416824" cy="4933400"/>
          </a:xfrm>
        </p:spPr>
      </p:pic>
    </p:spTree>
    <p:extLst>
      <p:ext uri="{BB962C8B-B14F-4D97-AF65-F5344CB8AC3E}">
        <p14:creationId xmlns:p14="http://schemas.microsoft.com/office/powerpoint/2010/main" val="3123811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44008" y="764704"/>
            <a:ext cx="4186808" cy="2304256"/>
          </a:xfrm>
        </p:spPr>
        <p:txBody>
          <a:bodyPr>
            <a:normAutofit/>
          </a:bodyPr>
          <a:lstStyle/>
          <a:p>
            <a:r>
              <a:rPr lang="ru-RU" dirty="0" smtClean="0"/>
              <a:t>Работа</a:t>
            </a:r>
            <a:r>
              <a:rPr lang="en-GB" dirty="0" smtClean="0"/>
              <a:t>, </a:t>
            </a:r>
            <a:r>
              <a:rPr lang="ru-RU" dirty="0" smtClean="0"/>
              <a:t>колледж и дневная служба</a:t>
            </a:r>
            <a:endParaRPr lang="en-GB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548680"/>
            <a:ext cx="3840426" cy="5760640"/>
          </a:xfrm>
        </p:spPr>
      </p:pic>
    </p:spTree>
    <p:extLst>
      <p:ext uri="{BB962C8B-B14F-4D97-AF65-F5344CB8AC3E}">
        <p14:creationId xmlns:p14="http://schemas.microsoft.com/office/powerpoint/2010/main" val="3094026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Выбор школы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Выбирать лучшую школу (отношения, опыт</a:t>
            </a:r>
            <a:r>
              <a:rPr lang="en-GB" dirty="0" smtClean="0"/>
              <a:t>, </a:t>
            </a:r>
            <a:r>
              <a:rPr lang="ru-RU" dirty="0" smtClean="0"/>
              <a:t>окружение</a:t>
            </a:r>
            <a:r>
              <a:rPr lang="en-GB" dirty="0" smtClean="0"/>
              <a:t>, </a:t>
            </a:r>
            <a:r>
              <a:rPr lang="ru-RU" dirty="0" smtClean="0"/>
              <a:t>хорошая осведомленность)</a:t>
            </a:r>
            <a:endParaRPr lang="en-GB" dirty="0" smtClean="0"/>
          </a:p>
          <a:p>
            <a:r>
              <a:rPr lang="ru-RU" dirty="0" smtClean="0"/>
              <a:t>Может ли школа отвечать потребностям ребенка</a:t>
            </a:r>
            <a:endParaRPr lang="en-GB" dirty="0" smtClean="0"/>
          </a:p>
          <a:p>
            <a:r>
              <a:rPr lang="ru-RU" dirty="0" smtClean="0"/>
              <a:t>Какая дополнительная поддержка нужна и кто будет обеспечивать поддержку во время уроков, перемен и обеда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1751563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6" name="Picture 5" descr="IMG_121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27984" y="2132856"/>
            <a:ext cx="3960440" cy="2970330"/>
          </a:xfrm>
          <a:prstGeom prst="rect">
            <a:avLst/>
          </a:prstGeom>
        </p:spPr>
      </p:pic>
      <p:pic>
        <p:nvPicPr>
          <p:cNvPr id="9" name="Content Placeholder 8" descr="IMG_7662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1115616" y="2132856"/>
            <a:ext cx="3168352" cy="306143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Перед тем как пойти в школу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Удостоверьтесь, что директор и классный руководитель владеют всей информацией о вашем ребенке</a:t>
            </a:r>
            <a:endParaRPr lang="en-GB" dirty="0" smtClean="0"/>
          </a:p>
          <a:p>
            <a:pPr marL="0" indent="0">
              <a:buNone/>
            </a:pPr>
            <a:r>
              <a:rPr lang="ru-RU" dirty="0" smtClean="0"/>
              <a:t>Дайте школе любые ресурсы, которые у вас есть и которые могут помочь</a:t>
            </a:r>
            <a:r>
              <a:rPr lang="en-GB" dirty="0" smtClean="0"/>
              <a:t> – </a:t>
            </a:r>
            <a:r>
              <a:rPr lang="ru-RU" dirty="0" smtClean="0"/>
              <a:t>общая информация о состоянии, оборудовании</a:t>
            </a:r>
            <a:r>
              <a:rPr lang="en-GB" dirty="0" smtClean="0"/>
              <a:t>, </a:t>
            </a:r>
            <a:r>
              <a:rPr lang="ru-RU" dirty="0" smtClean="0"/>
              <a:t>отчеты специалистов.</a:t>
            </a:r>
            <a:endParaRPr lang="en-GB" dirty="0" smtClean="0"/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r>
              <a:rPr lang="ru-RU" dirty="0" smtClean="0"/>
              <a:t>Делитесь информацией о ежедневных моментах, которые могут помочь – реакции, трудности. </a:t>
            </a:r>
            <a:endParaRPr lang="en-GB" dirty="0" smtClean="0"/>
          </a:p>
          <a:p>
            <a:pPr marL="0" indent="0">
              <a:buNone/>
            </a:pPr>
            <a:r>
              <a:rPr lang="ru-RU" dirty="0" smtClean="0"/>
              <a:t>Свяжите школу с предыдущими школами, детскими садами.</a:t>
            </a:r>
            <a:endParaRPr lang="en-GB" dirty="0" smtClean="0"/>
          </a:p>
          <a:p>
            <a:pPr marL="0" indent="0">
              <a:buNone/>
            </a:pPr>
            <a:r>
              <a:rPr lang="ru-RU" dirty="0" smtClean="0"/>
              <a:t>Поговорите с классным руководителем об ожиданиях</a:t>
            </a:r>
            <a:r>
              <a:rPr lang="en-GB" dirty="0" smtClean="0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4574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Поддержка ребенка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Организуйте подготовительный визит до начала учебы, чтобы это не было шоком для вашего ребенка и чтобы у вас и школы было время разобраться с разными непредвиденными проблемами.</a:t>
            </a:r>
            <a:endParaRPr lang="en-GB" dirty="0" smtClean="0"/>
          </a:p>
          <a:p>
            <a:r>
              <a:rPr lang="ru-RU" dirty="0" smtClean="0"/>
              <a:t>Используйте фотографии кабинетов, учителей, чтобы вы могли разговаривать об этом с </a:t>
            </a:r>
            <a:r>
              <a:rPr lang="ru-RU" dirty="0" smtClean="0"/>
              <a:t>ребенком.</a:t>
            </a:r>
            <a:endParaRPr lang="en-GB" dirty="0" smtClean="0"/>
          </a:p>
          <a:p>
            <a:r>
              <a:rPr lang="ru-RU" dirty="0" smtClean="0"/>
              <a:t>Устройте какое-нибудь мероприятие, чтобы познакомить ребенка с одноклассниками до того, как он начнет учиться.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41945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Способствуйте успеху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Работайте над навыками самообслуживания дома</a:t>
            </a:r>
            <a:r>
              <a:rPr lang="en-GB" dirty="0" smtClean="0"/>
              <a:t> </a:t>
            </a:r>
          </a:p>
          <a:p>
            <a:r>
              <a:rPr lang="ru-RU" dirty="0" smtClean="0"/>
              <a:t>Ищите упрощенные варианты, если необходимо – липучки,  а не пуговицы</a:t>
            </a:r>
            <a:endParaRPr lang="en-GB" dirty="0" smtClean="0"/>
          </a:p>
          <a:p>
            <a:r>
              <a:rPr lang="ru-RU" dirty="0" smtClean="0"/>
              <a:t>Найдите «приятеля», который будет в одном классе/школе</a:t>
            </a:r>
            <a:r>
              <a:rPr lang="en-GB" dirty="0" smtClean="0"/>
              <a:t> </a:t>
            </a:r>
            <a:r>
              <a:rPr lang="ru-RU" dirty="0" smtClean="0"/>
              <a:t>и сможет присматривать за вашим ребенком</a:t>
            </a:r>
            <a:endParaRPr lang="en-GB" dirty="0" smtClean="0"/>
          </a:p>
          <a:p>
            <a:r>
              <a:rPr lang="ru-RU" dirty="0" smtClean="0"/>
              <a:t>Начинайте с малого и двигайтесь дальше – чтобы приобрести уверенность</a:t>
            </a:r>
            <a:endParaRPr lang="en-GB" dirty="0" smtClean="0"/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86425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Партнерство Родитель/Учитель</a:t>
            </a:r>
            <a:r>
              <a:rPr lang="en-GB" dirty="0" smtClean="0"/>
              <a:t/>
            </a:r>
            <a:br>
              <a:rPr lang="en-GB" dirty="0" smtClean="0"/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Какова роль учителя</a:t>
            </a:r>
            <a:r>
              <a:rPr lang="en-GB" dirty="0" smtClean="0"/>
              <a:t>? </a:t>
            </a:r>
            <a:r>
              <a:rPr lang="ru-RU" dirty="0" smtClean="0"/>
              <a:t>Какие есть ограничения</a:t>
            </a:r>
            <a:r>
              <a:rPr lang="en-GB" dirty="0" smtClean="0"/>
              <a:t>?</a:t>
            </a:r>
          </a:p>
          <a:p>
            <a:r>
              <a:rPr lang="ru-RU" dirty="0" smtClean="0"/>
              <a:t>Какова роль родителей</a:t>
            </a:r>
            <a:r>
              <a:rPr lang="en-GB" dirty="0" smtClean="0"/>
              <a:t>? </a:t>
            </a:r>
            <a:r>
              <a:rPr lang="ru-RU" dirty="0" smtClean="0"/>
              <a:t>Какие есть ограничения</a:t>
            </a:r>
            <a:r>
              <a:rPr lang="en-GB" dirty="0" smtClean="0"/>
              <a:t>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21908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>
            <a:no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3600" b="1" dirty="0" smtClean="0">
                <a:solidFill>
                  <a:prstClr val="white"/>
                </a:solidFill>
              </a:rPr>
              <a:t>Как развивать доверие и партнерство</a:t>
            </a:r>
            <a:endParaRPr lang="en-GB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844824"/>
            <a:ext cx="8229600" cy="4525963"/>
          </a:xfrm>
        </p:spPr>
        <p:txBody>
          <a:bodyPr/>
          <a:lstStyle/>
          <a:p>
            <a:r>
              <a:rPr lang="en-GB" dirty="0" smtClean="0"/>
              <a:t> </a:t>
            </a:r>
            <a:r>
              <a:rPr lang="ru-RU" dirty="0" smtClean="0"/>
              <a:t>делитесь целями</a:t>
            </a:r>
            <a:endParaRPr lang="en-GB" dirty="0"/>
          </a:p>
          <a:p>
            <a:r>
              <a:rPr lang="ru-RU" dirty="0" smtClean="0"/>
              <a:t>цените точки зрения друг друга</a:t>
            </a:r>
            <a:endParaRPr lang="en-GB" dirty="0"/>
          </a:p>
          <a:p>
            <a:r>
              <a:rPr lang="ru-RU" dirty="0" smtClean="0"/>
              <a:t>установите хорошую коммуникацию</a:t>
            </a:r>
            <a:endParaRPr lang="en-GB" dirty="0"/>
          </a:p>
          <a:p>
            <a:r>
              <a:rPr lang="ru-RU" dirty="0" smtClean="0"/>
              <a:t>честность и реализм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90906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Практические предложения</a:t>
            </a:r>
            <a:endParaRPr lang="en-GB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  <p:extLst>
      <p:ext uri="{BB962C8B-B14F-4D97-AF65-F5344CB8AC3E}">
        <p14:creationId xmlns:p14="http://schemas.microsoft.com/office/powerpoint/2010/main" val="4109924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Будьте уверенным родителем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Вы знаете своего ребенка лучше всех </a:t>
            </a:r>
          </a:p>
          <a:p>
            <a:r>
              <a:rPr lang="ru-RU" dirty="0" smtClean="0"/>
              <a:t>Используйте Индивидуальный образовательный план, чтобы добиться целей</a:t>
            </a:r>
          </a:p>
          <a:p>
            <a:pPr lvl="0"/>
            <a:r>
              <a:rPr lang="ru-RU" dirty="0" smtClean="0"/>
              <a:t> Используйте приемы позитивного управления поведением с вашим ребенком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25159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Хорошая коммуникация создает хорошие отношения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Регулярный контакт с нужными людьми – классный руководитель, помощник, водитель автобуса</a:t>
            </a:r>
            <a:endParaRPr lang="en-GB" dirty="0" smtClean="0"/>
          </a:p>
          <a:p>
            <a:pPr marL="914400" lvl="2" indent="0">
              <a:buNone/>
            </a:pPr>
            <a:r>
              <a:rPr lang="en-GB" dirty="0" smtClean="0"/>
              <a:t>–</a:t>
            </a:r>
            <a:r>
              <a:rPr lang="ru-RU" dirty="0" smtClean="0"/>
              <a:t> дневник школа/дом</a:t>
            </a:r>
            <a:endParaRPr lang="en-GB" dirty="0" smtClean="0"/>
          </a:p>
          <a:p>
            <a:r>
              <a:rPr lang="ru-RU" dirty="0" smtClean="0"/>
              <a:t>Не позволяйте проблемам усугубляться</a:t>
            </a:r>
            <a:endParaRPr lang="en-GB" dirty="0" smtClean="0"/>
          </a:p>
          <a:p>
            <a:r>
              <a:rPr lang="ru-RU" dirty="0" smtClean="0"/>
              <a:t>Не предполагайте, что информация будет передана нужным людям</a:t>
            </a:r>
            <a:endParaRPr lang="en-GB" dirty="0" smtClean="0"/>
          </a:p>
          <a:p>
            <a:r>
              <a:rPr lang="ru-RU" dirty="0" smtClean="0"/>
              <a:t>Будьте признательны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71061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Выражайте поддержку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Поддерживайте школу</a:t>
            </a:r>
            <a:endParaRPr lang="ru-RU" dirty="0" smtClean="0"/>
          </a:p>
          <a:p>
            <a:pPr lvl="0">
              <a:buNone/>
            </a:pPr>
            <a:r>
              <a:rPr lang="ru-RU" sz="2800" dirty="0" smtClean="0"/>
              <a:t>- Будьте признательны</a:t>
            </a:r>
          </a:p>
          <a:p>
            <a:pPr lvl="0">
              <a:buNone/>
            </a:pPr>
            <a:r>
              <a:rPr lang="ru-RU" sz="2800" dirty="0" smtClean="0"/>
              <a:t>- Посещайте собрания</a:t>
            </a:r>
          </a:p>
          <a:p>
            <a:pPr lvl="0">
              <a:buNone/>
            </a:pPr>
            <a:r>
              <a:rPr lang="ru-RU" sz="2800" dirty="0" smtClean="0"/>
              <a:t>- Рассматривайте любые предложения по поддержке вашего ребенка, они могут быть стоящими.</a:t>
            </a:r>
          </a:p>
        </p:txBody>
      </p:sp>
    </p:spTree>
    <p:extLst>
      <p:ext uri="{BB962C8B-B14F-4D97-AF65-F5344CB8AC3E}">
        <p14:creationId xmlns:p14="http://schemas.microsoft.com/office/powerpoint/2010/main" val="2844295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Поддерживайте ребенка</a:t>
            </a:r>
            <a:endParaRPr lang="ru-RU" dirty="0" smtClean="0"/>
          </a:p>
          <a:p>
            <a:pPr lvl="1"/>
            <a:r>
              <a:rPr lang="ru-RU" dirty="0" smtClean="0"/>
              <a:t>Поддерживайте навыки дома</a:t>
            </a:r>
            <a:r>
              <a:rPr lang="en-GB" dirty="0" smtClean="0"/>
              <a:t> – </a:t>
            </a:r>
            <a:r>
              <a:rPr lang="ru-RU" dirty="0" smtClean="0"/>
              <a:t>коммуникация, </a:t>
            </a:r>
            <a:r>
              <a:rPr lang="ru-RU" dirty="0" smtClean="0"/>
              <a:t>независимость, социальные навыки</a:t>
            </a:r>
            <a:endParaRPr lang="ru-RU" dirty="0" smtClean="0"/>
          </a:p>
          <a:p>
            <a:pPr lvl="1"/>
            <a:r>
              <a:rPr lang="ru-RU" sz="2800" dirty="0" smtClean="0"/>
              <a:t>Поддерживайте дружбу вашего ребенка вне школы</a:t>
            </a:r>
          </a:p>
          <a:p>
            <a:pPr lvl="1"/>
            <a:r>
              <a:rPr lang="ru-RU" dirty="0" smtClean="0"/>
              <a:t>Поддерживайте обучение ребенка дома</a:t>
            </a:r>
            <a:endParaRPr lang="en-GB" dirty="0" smtClean="0"/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61410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Книга «Маленькие шаги вперед»</a:t>
            </a:r>
            <a:endParaRPr lang="en-GB" dirty="0"/>
          </a:p>
        </p:txBody>
      </p:sp>
      <p:pic>
        <p:nvPicPr>
          <p:cNvPr id="4" name="Content Placeholder 3" descr="sn007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572000" y="1772816"/>
            <a:ext cx="3219499" cy="4525963"/>
          </a:xfrm>
        </p:spPr>
      </p:pic>
      <p:pic>
        <p:nvPicPr>
          <p:cNvPr id="5" name="Picture 4" descr="sn009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1259632" y="1772816"/>
            <a:ext cx="2980654" cy="453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226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 вы можете поддерживать ребенка дома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Рутина, предсказуемость </a:t>
            </a:r>
          </a:p>
          <a:p>
            <a:r>
              <a:rPr lang="ru-RU" dirty="0" smtClean="0"/>
              <a:t>Навыки общения</a:t>
            </a:r>
          </a:p>
          <a:p>
            <a:r>
              <a:rPr lang="ru-RU" dirty="0" smtClean="0"/>
              <a:t>Навыки обобщения</a:t>
            </a:r>
          </a:p>
          <a:p>
            <a:r>
              <a:rPr lang="ru-RU" dirty="0" smtClean="0"/>
              <a:t>Поведение</a:t>
            </a:r>
          </a:p>
          <a:p>
            <a:r>
              <a:rPr lang="ru-RU" dirty="0" smtClean="0"/>
              <a:t>Похвала и поощрение, награды</a:t>
            </a:r>
          </a:p>
          <a:p>
            <a:r>
              <a:rPr lang="ru-RU" dirty="0" smtClean="0"/>
              <a:t>Получение удовольствия</a:t>
            </a:r>
          </a:p>
          <a:p>
            <a:r>
              <a:rPr lang="ru-RU" dirty="0" smtClean="0"/>
              <a:t>Социальные навыки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672980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WINDOWS\Profiles\corky\My Documents\My Pictures\SCARF Scout summer camp 2005\IMG_518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2996951"/>
            <a:ext cx="2592288" cy="2952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C:\Users\Home\Pictures\Photos\Hurst Castle\IMG_780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404664"/>
            <a:ext cx="3456384" cy="2592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 descr="IMG_032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76056" y="404664"/>
            <a:ext cx="3492496" cy="2619372"/>
          </a:xfrm>
          <a:prstGeom prst="rect">
            <a:avLst/>
          </a:prstGeom>
        </p:spPr>
      </p:pic>
      <p:pic>
        <p:nvPicPr>
          <p:cNvPr id="5" name="Picture 4" descr="IMG_0328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>
            <a:off x="323528" y="2996952"/>
            <a:ext cx="2846690" cy="2946794"/>
          </a:xfrm>
          <a:prstGeom prst="rect">
            <a:avLst/>
          </a:prstGeom>
        </p:spPr>
      </p:pic>
      <p:pic>
        <p:nvPicPr>
          <p:cNvPr id="7" name="Picture 2" descr="C:\Users\Home\Pictures\Photos\SCARF\2005 SCARF Scout summer camp\IMG_523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87824" y="404664"/>
            <a:ext cx="2304256" cy="29499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1" descr="IMG_6005.JPG"/>
          <p:cNvPicPr>
            <a:picLocks noChangeAspect="1"/>
          </p:cNvPicPr>
          <p:nvPr/>
        </p:nvPicPr>
        <p:blipFill>
          <a:blip r:embed="rId8" cstate="print"/>
          <a:srcRect l="12805" r="10366"/>
          <a:stretch>
            <a:fillRect/>
          </a:stretch>
        </p:blipFill>
        <p:spPr>
          <a:xfrm>
            <a:off x="2987824" y="2996952"/>
            <a:ext cx="3024336" cy="2952328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505078" y="404664"/>
            <a:ext cx="473121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Как  мы можем работать вместе, чтобы поддерживать друг друга и улучшать ситуацию для всех</a:t>
            </a:r>
            <a:endParaRPr lang="en-GB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Какие действия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Проведение кампаний</a:t>
            </a:r>
            <a:endParaRPr lang="en-GB" dirty="0" smtClean="0"/>
          </a:p>
          <a:p>
            <a:r>
              <a:rPr lang="ru-RU" dirty="0" smtClean="0"/>
              <a:t>Делимся ресурсами</a:t>
            </a:r>
            <a:endParaRPr lang="en-GB" dirty="0" smtClean="0"/>
          </a:p>
          <a:p>
            <a:r>
              <a:rPr lang="ru-RU" dirty="0" smtClean="0"/>
              <a:t>Делимся знаниями</a:t>
            </a:r>
            <a:endParaRPr lang="en-GB" dirty="0" smtClean="0"/>
          </a:p>
          <a:p>
            <a:r>
              <a:rPr lang="ru-RU" dirty="0" smtClean="0"/>
              <a:t>Добровольчество</a:t>
            </a:r>
            <a:endParaRPr lang="en-GB" dirty="0" smtClean="0"/>
          </a:p>
          <a:p>
            <a:r>
              <a:rPr lang="ru-RU" dirty="0" smtClean="0"/>
              <a:t>Взаимная поддержка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41671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Дальнейшее обучение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Управление поведением</a:t>
            </a:r>
            <a:endParaRPr lang="en-GB" dirty="0" smtClean="0"/>
          </a:p>
          <a:p>
            <a:r>
              <a:rPr lang="ru-RU" dirty="0" smtClean="0"/>
              <a:t>Коммуникация – </a:t>
            </a:r>
            <a:r>
              <a:rPr lang="ru-RU" dirty="0" err="1" smtClean="0"/>
              <a:t>Макатон</a:t>
            </a:r>
            <a:r>
              <a:rPr lang="ru-RU" dirty="0" smtClean="0"/>
              <a:t>, </a:t>
            </a:r>
            <a:r>
              <a:rPr lang="en-GB" dirty="0" smtClean="0"/>
              <a:t>PECS</a:t>
            </a:r>
          </a:p>
          <a:p>
            <a:r>
              <a:rPr lang="ru-RU" dirty="0" smtClean="0"/>
              <a:t>Развитие навыков - </a:t>
            </a:r>
            <a:r>
              <a:rPr lang="en-GB" dirty="0" smtClean="0"/>
              <a:t>breaking up skills, chaining</a:t>
            </a:r>
          </a:p>
          <a:p>
            <a:r>
              <a:rPr lang="ru-RU" dirty="0" smtClean="0"/>
              <a:t>Грамотность </a:t>
            </a:r>
            <a:r>
              <a:rPr lang="ru-RU" smtClean="0"/>
              <a:t>и вычисления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68384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Важность семьи и семейной жизни</a:t>
            </a:r>
            <a:endParaRPr lang="en-GB" dirty="0"/>
          </a:p>
        </p:txBody>
      </p:sp>
      <p:pic>
        <p:nvPicPr>
          <p:cNvPr id="4" name="Content Placeholder 3" descr="sn013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169725" y="1600200"/>
            <a:ext cx="6804550" cy="4525963"/>
          </a:xfrm>
        </p:spPr>
      </p:pic>
    </p:spTree>
    <p:extLst>
      <p:ext uri="{BB962C8B-B14F-4D97-AF65-F5344CB8AC3E}">
        <p14:creationId xmlns:p14="http://schemas.microsoft.com/office/powerpoint/2010/main" val="1975043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WINDOWS\Profiles\corky\My Documents\My Pictures\SCARF Scout summer camp 2005\IMG_515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32656"/>
            <a:ext cx="4546822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Content Placeholder 3" descr="IMG_0319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6444208" y="3068960"/>
            <a:ext cx="2016224" cy="2830463"/>
          </a:xfrm>
          <a:prstGeom prst="rect">
            <a:avLst/>
          </a:prstGeom>
        </p:spPr>
      </p:pic>
      <p:pic>
        <p:nvPicPr>
          <p:cNvPr id="6" name="Picture 2" descr="C:\WINDOWS\Profiles\corky\My Documents\My Pictures\2006-01-21\IMG_600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51512" y="332656"/>
            <a:ext cx="3744416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F:\DCIM\289CANON\IMG_894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27784" y="3068960"/>
            <a:ext cx="3888432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IMG_1074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>
          <a:xfrm>
            <a:off x="323528" y="3068960"/>
            <a:ext cx="2664296" cy="2862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93491"/>
      </p:ext>
    </p:extLst>
  </p:cSld>
  <p:clrMapOvr>
    <a:masterClrMapping/>
  </p:clrMapOvr>
  <p:transition advTm="7317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IMG_8090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83568" y="260648"/>
            <a:ext cx="4224470" cy="3168352"/>
          </a:xfrm>
        </p:spPr>
      </p:pic>
      <p:pic>
        <p:nvPicPr>
          <p:cNvPr id="10" name="Picture 9" descr="IMG_675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400000">
            <a:off x="4209792" y="1486952"/>
            <a:ext cx="5201920" cy="3901440"/>
          </a:xfrm>
          <a:prstGeom prst="rect">
            <a:avLst/>
          </a:prstGeom>
        </p:spPr>
      </p:pic>
      <p:pic>
        <p:nvPicPr>
          <p:cNvPr id="6" name="Picture 5" descr="IMG_807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3568" y="3429000"/>
            <a:ext cx="4176464" cy="3132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540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Диагноз в возрасте 1 год</a:t>
            </a:r>
            <a:endParaRPr lang="en-GB" dirty="0"/>
          </a:p>
        </p:txBody>
      </p:sp>
      <p:pic>
        <p:nvPicPr>
          <p:cNvPr id="4" name="Content Placeholder 3" descr="sn010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899592" y="1484784"/>
            <a:ext cx="7344816" cy="468052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Учимся с этим жить</a:t>
            </a:r>
            <a:endParaRPr lang="en-GB" dirty="0"/>
          </a:p>
        </p:txBody>
      </p:sp>
      <p:pic>
        <p:nvPicPr>
          <p:cNvPr id="4" name="Content Placeholder 3" descr="sn01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971600" y="1412776"/>
            <a:ext cx="7128792" cy="475252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979" y="105273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Поддержка в возрасте от 1 года, группа возможностей, </a:t>
            </a:r>
            <a:r>
              <a:rPr lang="ru-RU" dirty="0" err="1" smtClean="0"/>
              <a:t>иппотерапия</a:t>
            </a:r>
            <a:r>
              <a:rPr lang="ru-RU" dirty="0" smtClean="0"/>
              <a:t>, </a:t>
            </a:r>
            <a:r>
              <a:rPr lang="ru-RU" dirty="0" err="1" smtClean="0"/>
              <a:t>портадж</a:t>
            </a:r>
            <a:endParaRPr lang="en-GB" dirty="0"/>
          </a:p>
        </p:txBody>
      </p:sp>
      <p:pic>
        <p:nvPicPr>
          <p:cNvPr id="4" name="Content Placeholder 3" descr="sn013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95536" y="3443469"/>
            <a:ext cx="3672408" cy="2398308"/>
          </a:xfrm>
        </p:spPr>
      </p:pic>
      <p:pic>
        <p:nvPicPr>
          <p:cNvPr id="5" name="Content Placeholder 3" descr="sn013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4394579" y="3284984"/>
            <a:ext cx="4334000" cy="27152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1219</TotalTime>
  <Words>609</Words>
  <Application>Microsoft Office PowerPoint</Application>
  <PresentationFormat>Экран (4:3)</PresentationFormat>
  <Paragraphs>110</Paragraphs>
  <Slides>33</Slides>
  <Notes>12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Office Theme</vt:lpstr>
      <vt:lpstr>Сара Ньюман Открываем двери школы</vt:lpstr>
      <vt:lpstr>Презентация PowerPoint</vt:lpstr>
      <vt:lpstr>Книга «Маленькие шаги вперед»</vt:lpstr>
      <vt:lpstr>Важность семьи и семейной жизни</vt:lpstr>
      <vt:lpstr>Презентация PowerPoint</vt:lpstr>
      <vt:lpstr>Презентация PowerPoint</vt:lpstr>
      <vt:lpstr>Диагноз в возрасте 1 год</vt:lpstr>
      <vt:lpstr>Учимся с этим жить</vt:lpstr>
      <vt:lpstr>Поддержка в возрасте от 1 года, группа возможностей, иппотерапия, портадж</vt:lpstr>
      <vt:lpstr>Школа Эшли (все необходимые ресурсы) с 3 - 7</vt:lpstr>
      <vt:lpstr>Последовал в школу за своими братьями 7 и 11 лет</vt:lpstr>
      <vt:lpstr>Оук Лодж Специальная школа  с 11 до 16</vt:lpstr>
      <vt:lpstr>Презентация PowerPoint</vt:lpstr>
      <vt:lpstr>Опыт работы</vt:lpstr>
      <vt:lpstr>Презентация PowerPoint</vt:lpstr>
      <vt:lpstr>Окончание школы</vt:lpstr>
      <vt:lpstr>Колледж Тоттон (16 – 20)</vt:lpstr>
      <vt:lpstr>Работа, колледж и дневная служба</vt:lpstr>
      <vt:lpstr>Выбор школы</vt:lpstr>
      <vt:lpstr>Перед тем как пойти в школу</vt:lpstr>
      <vt:lpstr>Поддержка ребенка</vt:lpstr>
      <vt:lpstr>Способствуйте успеху</vt:lpstr>
      <vt:lpstr>Партнерство Родитель/Учитель </vt:lpstr>
      <vt:lpstr>Как развивать доверие и партнерство</vt:lpstr>
      <vt:lpstr>Практические предложения</vt:lpstr>
      <vt:lpstr>Будьте уверенным родителем</vt:lpstr>
      <vt:lpstr>Хорошая коммуникация создает хорошие отношения</vt:lpstr>
      <vt:lpstr>Выражайте поддержку</vt:lpstr>
      <vt:lpstr>Презентация PowerPoint</vt:lpstr>
      <vt:lpstr>Как вы можете поддерживать ребенка дома</vt:lpstr>
      <vt:lpstr>Презентация PowerPoint</vt:lpstr>
      <vt:lpstr>Какие действия</vt:lpstr>
      <vt:lpstr>Дальнейшее обучение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microsoftword300</dc:creator>
  <cp:lastModifiedBy>Елена</cp:lastModifiedBy>
  <cp:revision>127</cp:revision>
  <dcterms:created xsi:type="dcterms:W3CDTF">2011-02-06T15:48:57Z</dcterms:created>
  <dcterms:modified xsi:type="dcterms:W3CDTF">2014-04-15T19:19:56Z</dcterms:modified>
</cp:coreProperties>
</file>