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3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65" r:id="rId13"/>
    <p:sldId id="266" r:id="rId14"/>
    <p:sldId id="267" r:id="rId15"/>
    <p:sldId id="279" r:id="rId16"/>
    <p:sldId id="280" r:id="rId17"/>
    <p:sldId id="281" r:id="rId18"/>
    <p:sldId id="284" r:id="rId19"/>
    <p:sldId id="285" r:id="rId20"/>
    <p:sldId id="291" r:id="rId21"/>
    <p:sldId id="271" r:id="rId22"/>
    <p:sldId id="272" r:id="rId23"/>
    <p:sldId id="292" r:id="rId24"/>
    <p:sldId id="273" r:id="rId25"/>
    <p:sldId id="290" r:id="rId26"/>
    <p:sldId id="274" r:id="rId27"/>
    <p:sldId id="289" r:id="rId28"/>
    <p:sldId id="275" r:id="rId29"/>
    <p:sldId id="288" r:id="rId30"/>
    <p:sldId id="276" r:id="rId31"/>
    <p:sldId id="287" r:id="rId32"/>
    <p:sldId id="278" r:id="rId33"/>
    <p:sldId id="286" r:id="rId34"/>
    <p:sldId id="283" r:id="rId35"/>
    <p:sldId id="282" r:id="rId3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EFD1A-79D2-4591-85AF-DAA3835D3FE4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DD498-3C89-49D0-A4D0-C71450039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705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65AA-6E3A-4979-92A9-2A86FBE3EC3C}" type="datetimeFigureOut">
              <a:rPr lang="en-GB" smtClean="0"/>
              <a:pPr/>
              <a:t>18/11/2014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6281-7995-4611-9732-6D734CB77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65AA-6E3A-4979-92A9-2A86FBE3EC3C}" type="datetimeFigureOut">
              <a:rPr lang="en-GB" smtClean="0"/>
              <a:pPr/>
              <a:t>18/11/2014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6281-7995-4611-9732-6D734CB77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65AA-6E3A-4979-92A9-2A86FBE3EC3C}" type="datetimeFigureOut">
              <a:rPr lang="en-GB" smtClean="0"/>
              <a:pPr/>
              <a:t>18/11/2014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6281-7995-4611-9732-6D734CB77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65AA-6E3A-4979-92A9-2A86FBE3EC3C}" type="datetimeFigureOut">
              <a:rPr lang="en-GB" smtClean="0"/>
              <a:pPr/>
              <a:t>18/11/2014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6281-7995-4611-9732-6D734CB77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65AA-6E3A-4979-92A9-2A86FBE3EC3C}" type="datetimeFigureOut">
              <a:rPr lang="en-GB" smtClean="0"/>
              <a:pPr/>
              <a:t>18/11/2014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6281-7995-4611-9732-6D734CB77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65AA-6E3A-4979-92A9-2A86FBE3EC3C}" type="datetimeFigureOut">
              <a:rPr lang="en-GB" smtClean="0"/>
              <a:pPr/>
              <a:t>18/11/2014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6281-7995-4611-9732-6D734CB77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65AA-6E3A-4979-92A9-2A86FBE3EC3C}" type="datetimeFigureOut">
              <a:rPr lang="en-GB" smtClean="0"/>
              <a:pPr/>
              <a:t>18/11/2014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6281-7995-4611-9732-6D734CB77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65AA-6E3A-4979-92A9-2A86FBE3EC3C}" type="datetimeFigureOut">
              <a:rPr lang="en-GB" smtClean="0"/>
              <a:pPr/>
              <a:t>18/11/2014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6281-7995-4611-9732-6D734CB77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65AA-6E3A-4979-92A9-2A86FBE3EC3C}" type="datetimeFigureOut">
              <a:rPr lang="en-GB" smtClean="0"/>
              <a:pPr/>
              <a:t>18/11/2014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6281-7995-4611-9732-6D734CB77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65AA-6E3A-4979-92A9-2A86FBE3EC3C}" type="datetimeFigureOut">
              <a:rPr lang="en-GB" smtClean="0"/>
              <a:pPr/>
              <a:t>18/11/2014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6281-7995-4611-9732-6D734CB77E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65AA-6E3A-4979-92A9-2A86FBE3EC3C}" type="datetimeFigureOut">
              <a:rPr lang="en-GB" smtClean="0"/>
              <a:pPr/>
              <a:t>18/11/2014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7716281-7995-4611-9732-6D734CB77E5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8065AA-6E3A-4979-92A9-2A86FBE3EC3C}" type="datetimeFigureOut">
              <a:rPr lang="en-GB" smtClean="0"/>
              <a:pPr/>
              <a:t>18/11/2014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716281-7995-4611-9732-6D734CB77E58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inetwork.publishpath.com/parents-carers-and-adults-with-spd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olonghorn.com/" TargetMode="External"/><Relationship Id="rId2" Type="http://schemas.openxmlformats.org/officeDocument/2006/relationships/hyperlink" Target="http://www.hirstwood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rompa.com/snoezelen.html" TargetMode="External"/><Relationship Id="rId4" Type="http://schemas.openxmlformats.org/officeDocument/2006/relationships/hyperlink" Target="http://www.mikeayresdesign.co.uk/explore-app/multi-sensory-rooms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hyperlink" Target="http://sensorysmarts.com/sensory_diet_activities.html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hyperlink" Target="http://sensorysmarts.com/sensory-diet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Сенсорная игра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Сара </a:t>
            </a:r>
            <a:r>
              <a:rPr lang="ru-RU" dirty="0" err="1" smtClean="0"/>
              <a:t>Ньюмен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Какие сенсорные проблемы есть у детей с ограниченными возможностями?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Возможны сенсорные нарушения. Важно использовать мультисенсорный подход</a:t>
            </a:r>
          </a:p>
          <a:p>
            <a:r>
              <a:rPr lang="ru-RU" dirty="0" smtClean="0"/>
              <a:t>Для игры и отдыха может потребоваться мультисенсорная стимуляция.</a:t>
            </a:r>
          </a:p>
          <a:p>
            <a:r>
              <a:rPr lang="ru-RU" dirty="0" smtClean="0"/>
              <a:t>Возможны проблемы сенсорной интеграции - трудности с обработкой сенсорной информации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Информация о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расстройстве обработки сенсорной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информации: </a:t>
            </a:r>
            <a:r>
              <a:rPr lang="ru-RU" sz="1800" u="sng" dirty="0" smtClean="0">
                <a:solidFill>
                  <a:srgbClr val="FF0000"/>
                </a:solidFill>
              </a:rPr>
              <a:t>http://sensorysmarts.com/signs_of_spd.html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Видео о расстройстве обработки сенсорной информации с точки зрения ребенка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444500" indent="-177800">
              <a:buNone/>
            </a:pPr>
            <a:r>
              <a:rPr lang="ru-RU" sz="1800" dirty="0" smtClean="0">
                <a:solidFill>
                  <a:srgbClr val="FF0000"/>
                </a:solidFill>
                <a:hlinkClick r:id="rId2"/>
              </a:rPr>
              <a:t>http</a:t>
            </a:r>
            <a:r>
              <a:rPr lang="ru-RU" sz="1800" dirty="0">
                <a:solidFill>
                  <a:srgbClr val="FF0000"/>
                </a:solidFill>
                <a:hlinkClick r:id="rId2"/>
              </a:rPr>
              <a:t>://</a:t>
            </a:r>
            <a:r>
              <a:rPr lang="ru-RU" sz="1800" dirty="0" smtClean="0">
                <a:solidFill>
                  <a:srgbClr val="FF0000"/>
                </a:solidFill>
                <a:hlinkClick r:id="rId2"/>
              </a:rPr>
              <a:t>sinetwork.publishpath.com/parents-carers-and-adults-with-spd</a:t>
            </a:r>
            <a:endParaRPr lang="ru-RU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Каковы преимущества?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Чувство самого себя - что нравится, что не нравится - самооценка</a:t>
            </a:r>
          </a:p>
          <a:p>
            <a:r>
              <a:rPr lang="ru-RU" dirty="0" smtClean="0"/>
              <a:t>Расслабление, успокоение </a:t>
            </a:r>
          </a:p>
          <a:p>
            <a:r>
              <a:rPr lang="ru-RU" dirty="0" smtClean="0"/>
              <a:t>Коммуникация - язык - возможность говорить о том, что ты делаешь</a:t>
            </a:r>
          </a:p>
          <a:p>
            <a:r>
              <a:rPr lang="ru-RU" dirty="0" smtClean="0"/>
              <a:t>Крупная и мелкая моторика – чувство осязания</a:t>
            </a:r>
          </a:p>
          <a:p>
            <a:r>
              <a:rPr lang="ru-RU" dirty="0" smtClean="0"/>
              <a:t>Социальные навыки - подражание, обмен и другая активность </a:t>
            </a:r>
          </a:p>
          <a:p>
            <a:r>
              <a:rPr lang="ru-RU" dirty="0" smtClean="0"/>
              <a:t>Обучение - понимание мира</a:t>
            </a:r>
          </a:p>
          <a:p>
            <a:r>
              <a:rPr lang="ru-RU" dirty="0" smtClean="0"/>
              <a:t> Игра - здесь нет правильного и неправильного </a:t>
            </a:r>
          </a:p>
          <a:p>
            <a:r>
              <a:rPr lang="ru-RU" dirty="0" smtClean="0"/>
              <a:t>Уменьшение интолерантрости - поведенческие проблемы</a:t>
            </a:r>
          </a:p>
          <a:p>
            <a:r>
              <a:rPr lang="ru-RU" dirty="0" smtClean="0"/>
              <a:t>Веселье - настройтесь, включичесь в игру и получайте удовольствие вместе с ребенком 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Наша реакция на сенсорные стимулы индивидуальна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Стратегии расслабления и приведения себя в тонус</a:t>
            </a:r>
          </a:p>
          <a:p>
            <a:r>
              <a:rPr lang="ru-RU" dirty="0" smtClean="0"/>
              <a:t>Стили обучения  </a:t>
            </a:r>
          </a:p>
          <a:p>
            <a:pPr lvl="1"/>
            <a:r>
              <a:rPr lang="ru-RU" dirty="0" smtClean="0"/>
              <a:t>Визуальный </a:t>
            </a:r>
          </a:p>
          <a:p>
            <a:pPr lvl="1"/>
            <a:r>
              <a:rPr lang="ru-RU" dirty="0" smtClean="0"/>
              <a:t>Кинестетический</a:t>
            </a:r>
          </a:p>
          <a:p>
            <a:pPr lvl="1"/>
            <a:r>
              <a:rPr lang="ru-RU" dirty="0" smtClean="0"/>
              <a:t>Аудиальный</a:t>
            </a:r>
          </a:p>
          <a:p>
            <a:r>
              <a:rPr lang="ru-RU" dirty="0" smtClean="0"/>
              <a:t>Хорошая переносимость сенсорных воздействий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Правильный подход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Быть чутким и гибким родителем/воспитателем/врачом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ru-RU" dirty="0" smtClean="0"/>
              <a:t>Набдюдать... Ждать... Слушать</a:t>
            </a:r>
          </a:p>
          <a:p>
            <a:r>
              <a:rPr lang="ru-RU" dirty="0" smtClean="0"/>
              <a:t>Вступать в диалог</a:t>
            </a:r>
          </a:p>
          <a:p>
            <a:r>
              <a:rPr lang="ru-RU" dirty="0" smtClean="0"/>
              <a:t>Признавать и принимать предпочтения ребенка и его попытки общаться</a:t>
            </a:r>
          </a:p>
          <a:p>
            <a:r>
              <a:rPr lang="ru-RU" dirty="0" smtClean="0"/>
              <a:t>Не перегружать чувства ребенка</a:t>
            </a:r>
          </a:p>
          <a:p>
            <a:r>
              <a:rPr lang="ru-RU" dirty="0" smtClean="0"/>
              <a:t>Ребенок должен быть в состоянии оптимальной активности</a:t>
            </a:r>
          </a:p>
          <a:p>
            <a:r>
              <a:rPr lang="ru-RU" dirty="0" smtClean="0"/>
              <a:t>Начните с успеха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Сенсорные комнаты</a:t>
            </a:r>
            <a:endParaRPr lang="ru-RU" dirty="0"/>
          </a:p>
        </p:txBody>
      </p:sp>
      <p:pic>
        <p:nvPicPr>
          <p:cNvPr id="4" name="Content Placeholder 3" descr="brickiln_1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276240" y="1935163"/>
            <a:ext cx="6591520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sensory-rooms-013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647061" y="1935163"/>
            <a:ext cx="5849878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Сенсорные сады</a:t>
            </a:r>
            <a:endParaRPr lang="ru-RU" dirty="0"/>
          </a:p>
        </p:txBody>
      </p:sp>
      <p:pic>
        <p:nvPicPr>
          <p:cNvPr id="4" name="Content Placeholder 3" descr="Sensory-Garden-overall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714500" y="2224881"/>
            <a:ext cx="5715000" cy="3810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вы уже делаете?</a:t>
            </a:r>
            <a:endParaRPr lang="ru-R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709" y="1935163"/>
            <a:ext cx="5852582" cy="4389437"/>
          </a:xfrm>
        </p:spPr>
      </p:pic>
    </p:spTree>
    <p:extLst>
      <p:ext uri="{BB962C8B-B14F-4D97-AF65-F5344CB8AC3E}">
        <p14:creationId xmlns:p14="http://schemas.microsoft.com/office/powerpoint/2010/main" val="208331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Идеи для мультисенсорной игры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5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Какие бывают чувства?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Home\Pictures\Photos\2005-07-04\IMG_531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16016" y="3501008"/>
            <a:ext cx="3919511" cy="2939633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Зрение</a:t>
            </a:r>
            <a:endParaRPr lang="ru-RU" dirty="0"/>
          </a:p>
        </p:txBody>
      </p:sp>
      <p:pic>
        <p:nvPicPr>
          <p:cNvPr id="5124" name="Picture 4" descr="C:\Users\Home\Pictures\Photos\2006 Wales\xyz0058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20072" y="908720"/>
            <a:ext cx="3422776" cy="2567082"/>
          </a:xfrm>
          <a:prstGeom prst="rect">
            <a:avLst/>
          </a:prstGeom>
          <a:noFill/>
        </p:spPr>
      </p:pic>
      <p:pic>
        <p:nvPicPr>
          <p:cNvPr id="5127" name="Picture 7" descr="C:\Users\Home\Pictures\Photos\2005-03-19B\IMG_034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619672" y="4149080"/>
            <a:ext cx="3096344" cy="23224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Мобили</a:t>
            </a:r>
          </a:p>
          <a:p>
            <a:r>
              <a:rPr lang="ru-RU" dirty="0" smtClean="0"/>
              <a:t>Сильные контрасты, блестящие и голографичные материалы</a:t>
            </a:r>
          </a:p>
          <a:p>
            <a:r>
              <a:rPr lang="ru-RU" dirty="0" smtClean="0"/>
              <a:t>Куклы-марионетки</a:t>
            </a:r>
          </a:p>
          <a:p>
            <a:r>
              <a:rPr lang="ru-RU" dirty="0" smtClean="0"/>
              <a:t>Игра со светом</a:t>
            </a:r>
          </a:p>
          <a:p>
            <a:r>
              <a:rPr lang="ru-RU" dirty="0" smtClean="0"/>
              <a:t>Зеркала</a:t>
            </a:r>
          </a:p>
          <a:p>
            <a:r>
              <a:rPr lang="ru-RU" dirty="0" smtClean="0"/>
              <a:t>Шарики</a:t>
            </a:r>
          </a:p>
          <a:p>
            <a:r>
              <a:rPr lang="ru-RU" dirty="0" smtClean="0"/>
              <a:t>Игрушки, издающие звук</a:t>
            </a:r>
          </a:p>
          <a:p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Слух</a:t>
            </a:r>
            <a:endParaRPr lang="ru-RU" dirty="0"/>
          </a:p>
        </p:txBody>
      </p:sp>
      <p:pic>
        <p:nvPicPr>
          <p:cNvPr id="6146" name="Picture 2" descr="C:\Users\Home\Pictures\Photos\2005-07-04\IMG_534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860032" y="3501008"/>
            <a:ext cx="3609072" cy="2706804"/>
          </a:xfrm>
          <a:prstGeom prst="rect">
            <a:avLst/>
          </a:prstGeom>
          <a:noFill/>
        </p:spPr>
      </p:pic>
      <p:pic>
        <p:nvPicPr>
          <p:cNvPr id="6147" name="Picture 3" descr="C:\Users\Home\Pictures\Photos\2007-09-20\IMG_703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27584" y="3068960"/>
            <a:ext cx="4017991" cy="3013800"/>
          </a:xfrm>
          <a:prstGeom prst="rect">
            <a:avLst/>
          </a:prstGeom>
          <a:noFill/>
        </p:spPr>
      </p:pic>
      <p:pic>
        <p:nvPicPr>
          <p:cNvPr id="6148" name="Picture 4" descr="C:\Users\Home\Pictures\Photos\2005-03-19B\IMG_038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932039" y="836712"/>
            <a:ext cx="3535941" cy="26519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«Звуковые» прогулки</a:t>
            </a:r>
          </a:p>
          <a:p>
            <a:r>
              <a:rPr lang="ru-RU" dirty="0" smtClean="0"/>
              <a:t>Пение</a:t>
            </a:r>
          </a:p>
          <a:p>
            <a:r>
              <a:rPr lang="ru-RU" dirty="0" smtClean="0"/>
              <a:t>Музыка, музыкальные игры</a:t>
            </a:r>
          </a:p>
          <a:p>
            <a:r>
              <a:rPr lang="ru-RU" dirty="0" smtClean="0"/>
              <a:t>Игра на инструментах</a:t>
            </a:r>
          </a:p>
          <a:p>
            <a:r>
              <a:rPr lang="ru-RU" dirty="0" smtClean="0"/>
              <a:t>Прятки на слух</a:t>
            </a:r>
          </a:p>
          <a:p>
            <a:r>
              <a:rPr lang="ru-RU" dirty="0" smtClean="0"/>
              <a:t>Погремушки</a:t>
            </a:r>
          </a:p>
          <a:p>
            <a:r>
              <a:rPr lang="ru-RU" dirty="0" smtClean="0"/>
              <a:t>Игровые песни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Обоняние</a:t>
            </a:r>
            <a:endParaRPr lang="ru-RU" dirty="0"/>
          </a:p>
        </p:txBody>
      </p:sp>
      <p:pic>
        <p:nvPicPr>
          <p:cNvPr id="4098" name="Picture 2" descr="C:\Users\Home\Pictures\Photos\2005-06-19\IMG_511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0" y="3389946"/>
            <a:ext cx="4176464" cy="3132348"/>
          </a:xfrm>
          <a:prstGeom prst="rect">
            <a:avLst/>
          </a:prstGeom>
          <a:noFill/>
        </p:spPr>
      </p:pic>
      <p:pic>
        <p:nvPicPr>
          <p:cNvPr id="4099" name="Picture 3" descr="C:\Users\Home\Pictures\Photos\2009-05-12\IMG_831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5536" y="3429000"/>
            <a:ext cx="4112493" cy="30846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Косметика</a:t>
            </a:r>
          </a:p>
          <a:p>
            <a:r>
              <a:rPr lang="ru-RU" dirty="0" smtClean="0"/>
              <a:t>Масла для ароматерапии</a:t>
            </a:r>
          </a:p>
          <a:p>
            <a:r>
              <a:rPr lang="ru-RU" dirty="0" smtClean="0"/>
              <a:t>Ароматические палочки</a:t>
            </a:r>
          </a:p>
          <a:p>
            <a:r>
              <a:rPr lang="ru-RU" dirty="0" smtClean="0"/>
              <a:t>Помол кофе, выпечка хлеба</a:t>
            </a:r>
          </a:p>
          <a:p>
            <a:r>
              <a:rPr lang="ru-RU" dirty="0" smtClean="0"/>
              <a:t>Готовка </a:t>
            </a:r>
          </a:p>
          <a:p>
            <a:r>
              <a:rPr lang="ru-RU" dirty="0" smtClean="0"/>
              <a:t>Парфюмерия, травы, специи</a:t>
            </a:r>
          </a:p>
          <a:p>
            <a:r>
              <a:rPr lang="ru-RU" dirty="0" smtClean="0"/>
              <a:t>Массаж </a:t>
            </a:r>
          </a:p>
          <a:p>
            <a:r>
              <a:rPr lang="ru-RU" dirty="0" smtClean="0"/>
              <a:t>Добавление ароматических масел с кулинарными запахами в воду</a:t>
            </a:r>
          </a:p>
          <a:p>
            <a:r>
              <a:rPr lang="ru-RU" dirty="0" smtClean="0"/>
              <a:t>Садоводство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Осязание</a:t>
            </a:r>
            <a:endParaRPr lang="ru-RU" dirty="0"/>
          </a:p>
        </p:txBody>
      </p:sp>
      <p:pic>
        <p:nvPicPr>
          <p:cNvPr id="1027" name="Picture 3" descr="C:\Users\Home\Pictures\Photos\2005-03-19B\IMG_036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71600" y="3861048"/>
            <a:ext cx="3271912" cy="2453934"/>
          </a:xfrm>
          <a:prstGeom prst="rect">
            <a:avLst/>
          </a:prstGeom>
          <a:noFill/>
        </p:spPr>
      </p:pic>
      <p:pic>
        <p:nvPicPr>
          <p:cNvPr id="1028" name="Picture 4" descr="C:\Users\Home\Pictures\Photos\2005-05-30\IMG_064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148064" y="3861048"/>
            <a:ext cx="3487936" cy="2615952"/>
          </a:xfrm>
          <a:prstGeom prst="rect">
            <a:avLst/>
          </a:prstGeom>
          <a:noFill/>
        </p:spPr>
      </p:pic>
      <p:pic>
        <p:nvPicPr>
          <p:cNvPr id="1029" name="Picture 5" descr="C:\Users\Home\Pictures\Photos\2006 Wales\xyz00555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76056" y="1214754"/>
            <a:ext cx="3502355" cy="26267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Песок, вода, фасоль, рис, кукурузная мука, чечевица </a:t>
            </a:r>
          </a:p>
          <a:p>
            <a:r>
              <a:rPr lang="ru-RU" dirty="0" smtClean="0"/>
              <a:t>Лепка из пластилина и глины </a:t>
            </a:r>
          </a:p>
          <a:p>
            <a:r>
              <a:rPr lang="ru-RU" dirty="0" smtClean="0"/>
              <a:t>Заварной крем</a:t>
            </a:r>
          </a:p>
          <a:p>
            <a:r>
              <a:rPr lang="ru-RU" dirty="0" smtClean="0"/>
              <a:t>Крем для бритья</a:t>
            </a:r>
          </a:p>
          <a:p>
            <a:r>
              <a:rPr lang="ru-RU" dirty="0" smtClean="0"/>
              <a:t>Различные текстуры игрушек</a:t>
            </a:r>
          </a:p>
          <a:p>
            <a:r>
              <a:rPr lang="ru-RU" dirty="0" smtClean="0"/>
              <a:t>Лотерейный барабан с игрушками внутри </a:t>
            </a:r>
          </a:p>
          <a:p>
            <a:r>
              <a:rPr lang="ru-RU" dirty="0" smtClean="0"/>
              <a:t>Различные виды творчества - рисование пальцами, мыльными пузырями</a:t>
            </a:r>
          </a:p>
          <a:p>
            <a:r>
              <a:rPr lang="ru-RU" dirty="0" smtClean="0"/>
              <a:t>Приготовление еды - хлеб, пирожные</a:t>
            </a:r>
          </a:p>
          <a:p>
            <a:r>
              <a:rPr lang="ru-RU" dirty="0" smtClean="0"/>
              <a:t>Садоводство</a:t>
            </a:r>
          </a:p>
          <a:p>
            <a:r>
              <a:rPr lang="ru-RU" dirty="0" smtClean="0"/>
              <a:t>Массаж</a:t>
            </a:r>
          </a:p>
          <a:p>
            <a:r>
              <a:rPr lang="ru-RU" dirty="0" smtClean="0"/>
              <a:t>Горячее и холодное - замороженный горох/горячая грелка</a:t>
            </a:r>
          </a:p>
          <a:p>
            <a:r>
              <a:rPr lang="ru-RU" dirty="0" smtClean="0"/>
              <a:t>Мыльные пузыри </a:t>
            </a:r>
          </a:p>
          <a:p>
            <a:r>
              <a:rPr lang="ru-RU" dirty="0" smtClean="0"/>
              <a:t>Вибрация - зубные щетки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Вкус</a:t>
            </a:r>
            <a:endParaRPr lang="ru-RU" dirty="0"/>
          </a:p>
        </p:txBody>
      </p:sp>
      <p:pic>
        <p:nvPicPr>
          <p:cNvPr id="5" name="Content Placeholder 4" descr="IMG_3762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4547998" y="3645024"/>
            <a:ext cx="3644338" cy="2733253"/>
          </a:xfrm>
        </p:spPr>
      </p:pic>
      <p:pic>
        <p:nvPicPr>
          <p:cNvPr id="3074" name="Picture 2" descr="C:\Users\Home\Pictures\Photos\2005-06-19\IMG_510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8000" y="3501008"/>
            <a:ext cx="3967989" cy="2975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Готовить вместе</a:t>
            </a:r>
          </a:p>
          <a:p>
            <a:r>
              <a:rPr lang="ru-RU" dirty="0" smtClean="0"/>
              <a:t>Предложить на выбор разные вкусы - сладкий, кислый, соленый, горький</a:t>
            </a:r>
          </a:p>
          <a:p>
            <a:r>
              <a:rPr lang="ru-RU" dirty="0" smtClean="0"/>
              <a:t>Предложить текстуры на выбор - хрустящая, кремообразная, вязкая, с комочками</a:t>
            </a:r>
          </a:p>
          <a:p>
            <a:r>
              <a:rPr lang="ru-RU" dirty="0" smtClean="0"/>
              <a:t>Пить через соломинку</a:t>
            </a:r>
          </a:p>
          <a:p>
            <a:r>
              <a:rPr lang="ru-RU" dirty="0" smtClean="0"/>
              <a:t>Лизать ледяные леденцы</a:t>
            </a:r>
          </a:p>
          <a:p>
            <a:r>
              <a:rPr lang="ru-RU" dirty="0" smtClean="0"/>
              <a:t>Выдувать пузыри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Зрение</a:t>
            </a:r>
          </a:p>
          <a:p>
            <a:r>
              <a:rPr lang="ru-RU" dirty="0" smtClean="0"/>
              <a:t>Слух</a:t>
            </a:r>
          </a:p>
          <a:p>
            <a:r>
              <a:rPr lang="ru-RU" dirty="0" smtClean="0"/>
              <a:t>Осязание</a:t>
            </a:r>
          </a:p>
          <a:p>
            <a:r>
              <a:rPr lang="ru-RU" dirty="0" smtClean="0"/>
              <a:t>Обоняние </a:t>
            </a:r>
          </a:p>
          <a:p>
            <a:r>
              <a:rPr lang="ru-RU" dirty="0" smtClean="0"/>
              <a:t>Вкус</a:t>
            </a:r>
            <a:endParaRPr lang="ru-RU" dirty="0"/>
          </a:p>
        </p:txBody>
      </p:sp>
      <p:pic>
        <p:nvPicPr>
          <p:cNvPr id="4" name="Picture 3" descr="sense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427984" y="2060848"/>
            <a:ext cx="4032448" cy="3830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93044" y="3976261"/>
            <a:ext cx="129614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Comic Sans MS" pitchFamily="66" charset="0"/>
              </a:rPr>
              <a:t>ч</a:t>
            </a:r>
            <a:r>
              <a:rPr lang="ru-RU" sz="2800" b="1" dirty="0" smtClean="0">
                <a:latin typeface="Comic Sans MS" pitchFamily="66" charset="0"/>
              </a:rPr>
              <a:t>увств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0152" y="2564904"/>
            <a:ext cx="11521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7030A0"/>
                </a:solidFill>
                <a:latin typeface="Comic Sans MS" pitchFamily="66" charset="0"/>
              </a:rPr>
              <a:t>зрение</a:t>
            </a:r>
            <a:endParaRPr lang="ru-RU" sz="2000" b="1" u="sng" dirty="0" smtClean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44208" y="2935977"/>
            <a:ext cx="99972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b="1" u="sng" dirty="0" smtClean="0">
                <a:solidFill>
                  <a:schemeClr val="bg1"/>
                </a:solidFill>
                <a:latin typeface="Comic Sans MS" pitchFamily="66" charset="0"/>
              </a:rPr>
              <a:t>зрение</a:t>
            </a:r>
            <a:endParaRPr lang="ru-RU" sz="1400" b="1" u="sng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80312" y="2915652"/>
            <a:ext cx="144016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7030A0"/>
                </a:solidFill>
                <a:latin typeface="Comic Sans MS" pitchFamily="66" charset="0"/>
              </a:rPr>
              <a:t>слух</a:t>
            </a:r>
            <a:endParaRPr lang="ru-RU" sz="2000" b="1" u="sng" dirty="0" smtClean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40352" y="4053205"/>
            <a:ext cx="11521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7030A0"/>
                </a:solidFill>
                <a:latin typeface="Comic Sans MS" pitchFamily="66" charset="0"/>
              </a:rPr>
              <a:t>вкус</a:t>
            </a:r>
            <a:endParaRPr lang="ru-RU" sz="2000" b="1" u="sng" dirty="0" smtClean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20272" y="5013176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7030A0"/>
                </a:solidFill>
                <a:latin typeface="Comic Sans MS" pitchFamily="66" charset="0"/>
              </a:rPr>
              <a:t>осязание</a:t>
            </a:r>
            <a:endParaRPr lang="ru-RU" sz="2000" b="1" u="sng" dirty="0" smtClean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88531" y="5589240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7030A0"/>
                </a:solidFill>
                <a:latin typeface="Comic Sans MS" pitchFamily="66" charset="0"/>
              </a:rPr>
              <a:t>обоняние</a:t>
            </a:r>
            <a:endParaRPr lang="ru-RU" sz="2000" b="1" u="sng" dirty="0" smtClean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Вестибулярный аппарат и </a:t>
            </a:r>
            <a:r>
              <a:rPr lang="ru-RU" dirty="0" err="1" smtClean="0"/>
              <a:t>проприорецепция</a:t>
            </a:r>
            <a:endParaRPr lang="ru-RU" dirty="0"/>
          </a:p>
        </p:txBody>
      </p:sp>
      <p:pic>
        <p:nvPicPr>
          <p:cNvPr id="5" name="Content Placeholder 4" descr="img014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067944" y="1916832"/>
            <a:ext cx="1800200" cy="1944216"/>
          </a:xfrm>
        </p:spPr>
      </p:pic>
      <p:pic>
        <p:nvPicPr>
          <p:cNvPr id="2050" name="Picture 2" descr="C:\Users\Home\Pictures\Photos\2005-05-30\IMG_067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9552" y="3933056"/>
            <a:ext cx="3199904" cy="2399928"/>
          </a:xfrm>
          <a:prstGeom prst="rect">
            <a:avLst/>
          </a:prstGeom>
          <a:noFill/>
        </p:spPr>
      </p:pic>
      <p:pic>
        <p:nvPicPr>
          <p:cNvPr id="2051" name="Picture 3" descr="C:\Users\Home\Pictures\Photos\2006-04-16\IMG_618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851920" y="4005064"/>
            <a:ext cx="3072060" cy="2304256"/>
          </a:xfrm>
          <a:prstGeom prst="rect">
            <a:avLst/>
          </a:prstGeom>
          <a:noFill/>
        </p:spPr>
      </p:pic>
      <p:pic>
        <p:nvPicPr>
          <p:cNvPr id="2052" name="Picture 4" descr="C:\Users\Home\Pictures\Photos\2006-04-16\IMG_6247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59632" y="1916832"/>
            <a:ext cx="1584176" cy="1988840"/>
          </a:xfrm>
          <a:prstGeom prst="rect">
            <a:avLst/>
          </a:prstGeom>
          <a:noFill/>
        </p:spPr>
      </p:pic>
      <p:pic>
        <p:nvPicPr>
          <p:cNvPr id="2053" name="Picture 5" descr="C:\Users\Home\Pictures\Photos\2007-06-19\IMG_6896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372200" y="1916832"/>
            <a:ext cx="2555776" cy="1916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Игра в борьбу, "куча мала"</a:t>
            </a:r>
          </a:p>
          <a:p>
            <a:r>
              <a:rPr lang="ru-RU" dirty="0" smtClean="0"/>
              <a:t>Гимнастика </a:t>
            </a:r>
          </a:p>
          <a:p>
            <a:r>
              <a:rPr lang="ru-RU" dirty="0" smtClean="0"/>
              <a:t>Детская площадка</a:t>
            </a:r>
          </a:p>
          <a:p>
            <a:r>
              <a:rPr lang="ru-RU" dirty="0" smtClean="0"/>
              <a:t>Препятствия - туннели, преграды</a:t>
            </a:r>
          </a:p>
          <a:p>
            <a:r>
              <a:rPr lang="ru-RU" dirty="0" smtClean="0"/>
              <a:t>Гимнастика</a:t>
            </a:r>
          </a:p>
          <a:p>
            <a:r>
              <a:rPr lang="ru-RU" dirty="0" smtClean="0"/>
              <a:t>Постройка укрытий - шалаши, берлоги, коробки</a:t>
            </a:r>
          </a:p>
          <a:p>
            <a:r>
              <a:rPr lang="ru-RU" dirty="0" smtClean="0"/>
              <a:t>Конструктор</a:t>
            </a:r>
          </a:p>
          <a:p>
            <a:r>
              <a:rPr lang="ru-RU" dirty="0" smtClean="0"/>
              <a:t>Игры, где нужно выполнять команды ведущего</a:t>
            </a:r>
          </a:p>
          <a:p>
            <a:r>
              <a:rPr lang="ru-RU" dirty="0" smtClean="0"/>
              <a:t>Песни с названиями частей тела</a:t>
            </a:r>
          </a:p>
          <a:p>
            <a:r>
              <a:rPr lang="ru-RU" dirty="0" smtClean="0"/>
              <a:t>Плавание, езда верхом, прыжки на батуте, езда на велосипеде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Различная погода</a:t>
            </a:r>
          </a:p>
          <a:p>
            <a:r>
              <a:rPr lang="ru-RU" dirty="0" smtClean="0"/>
              <a:t>Игры на свежем воздухе</a:t>
            </a:r>
          </a:p>
          <a:p>
            <a:r>
              <a:rPr lang="ru-RU" dirty="0" smtClean="0"/>
              <a:t>Игры с водой</a:t>
            </a:r>
          </a:p>
          <a:p>
            <a:r>
              <a:rPr lang="ru-RU" dirty="0" smtClean="0"/>
              <a:t>Игры с песком</a:t>
            </a:r>
          </a:p>
          <a:p>
            <a:r>
              <a:rPr lang="ru-RU" dirty="0" smtClean="0"/>
              <a:t>Пикник</a:t>
            </a:r>
          </a:p>
          <a:p>
            <a:r>
              <a:rPr lang="ru-RU" dirty="0" smtClean="0"/>
              <a:t>Сенсорные сады</a:t>
            </a:r>
            <a:endParaRPr lang="ru-RU" dirty="0"/>
          </a:p>
        </p:txBody>
      </p:sp>
      <p:pic>
        <p:nvPicPr>
          <p:cNvPr id="4" name="Picture 3" descr="IMG_716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139952" y="2906942"/>
            <a:ext cx="4401160" cy="33008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Другие идеи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Сенсорные идеи</a:t>
            </a:r>
          </a:p>
          <a:p>
            <a:r>
              <a:rPr lang="ru-RU" dirty="0" smtClean="0"/>
              <a:t>Pininterest</a:t>
            </a:r>
          </a:p>
          <a:p>
            <a:r>
              <a:rPr lang="ru-RU" dirty="0" smtClean="0">
                <a:solidFill>
                  <a:srgbClr val="FF0000"/>
                </a:solidFill>
                <a:hlinkClick r:id="rId2"/>
              </a:rPr>
              <a:t>http://www.hirstwood.com</a:t>
            </a:r>
            <a:r>
              <a:rPr lang="ru-RU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  <a:hlinkClick r:id="rId3"/>
              </a:rPr>
              <a:t>www.flolonghorn.com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Сенсорные комнаты</a:t>
            </a:r>
          </a:p>
          <a:p>
            <a:r>
              <a:rPr lang="ru-RU" dirty="0" smtClean="0">
                <a:solidFill>
                  <a:srgbClr val="FF0000"/>
                </a:solidFill>
                <a:hlinkClick r:id="rId4"/>
              </a:rPr>
              <a:t>http://</a:t>
            </a:r>
            <a:r>
              <a:rPr lang="ru-RU" dirty="0" smtClean="0">
                <a:solidFill>
                  <a:srgbClr val="FF0000"/>
                </a:solidFill>
                <a:hlinkClick r:id="rId4"/>
              </a:rPr>
              <a:t>www.mikeayresdesign.co.uk/explore-app/multi-sensory-rooms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  <a:hlinkClick r:id="rId5"/>
              </a:rPr>
              <a:t>http</a:t>
            </a:r>
            <a:r>
              <a:rPr lang="ru-RU" smtClean="0">
                <a:solidFill>
                  <a:srgbClr val="FF0000"/>
                </a:solidFill>
                <a:hlinkClick r:id="rId5"/>
              </a:rPr>
              <a:t>://</a:t>
            </a:r>
            <a:r>
              <a:rPr lang="ru-RU" smtClean="0">
                <a:solidFill>
                  <a:srgbClr val="FF0000"/>
                </a:solidFill>
                <a:hlinkClick r:id="rId5"/>
              </a:rPr>
              <a:t>www.rompa.com/snoezelen.html</a:t>
            </a:r>
            <a:r>
              <a:rPr lang="ru-RU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Саморегуляция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482952" cy="4389120"/>
          </a:xfrm>
        </p:spPr>
        <p:txBody>
          <a:bodyPr>
            <a:normAutofit/>
          </a:bodyPr>
          <a:lstStyle/>
          <a:p>
            <a:r>
              <a:rPr lang="ru-RU" dirty="0" smtClean="0"/>
              <a:t>"Как самочувствие?"</a:t>
            </a:r>
          </a:p>
          <a:p>
            <a:pPr lvl="1"/>
            <a:r>
              <a:rPr lang="ru-RU" dirty="0" smtClean="0"/>
              <a:t>Хорошее самочувствие:</a:t>
            </a:r>
          </a:p>
          <a:p>
            <a:pPr lvl="2"/>
            <a:r>
              <a:rPr lang="ru-RU" dirty="0" smtClean="0"/>
              <a:t>Нет вялости</a:t>
            </a:r>
            <a:endParaRPr dirty="0" smtClean="0"/>
          </a:p>
          <a:p>
            <a:pPr lvl="2"/>
            <a:r>
              <a:rPr lang="ru-RU" dirty="0" smtClean="0"/>
              <a:t>Нет </a:t>
            </a:r>
            <a:r>
              <a:rPr lang="ru-RU" dirty="0" err="1" smtClean="0"/>
              <a:t>гиперстимуляции</a:t>
            </a:r>
            <a:endParaRPr lang="ru-RU" dirty="0" smtClean="0"/>
          </a:p>
          <a:p>
            <a:r>
              <a:rPr lang="ru-RU" dirty="0" smtClean="0"/>
              <a:t>Сенсорно-двигательные стратегии/проприоцептивный ввод или "тяжелая работа"</a:t>
            </a:r>
            <a:endParaRPr lang="ru-RU" dirty="0"/>
          </a:p>
          <a:p>
            <a:r>
              <a:rPr lang="ru-RU" dirty="0" smtClean="0"/>
              <a:t>Больше информации </a:t>
            </a:r>
          </a:p>
          <a:p>
            <a:pPr>
              <a:buNone/>
            </a:pPr>
            <a:r>
              <a:rPr lang="ru-RU" sz="1800" dirty="0" smtClean="0">
                <a:solidFill>
                  <a:srgbClr val="FF0000"/>
                </a:solidFill>
                <a:hlinkClick r:id="rId2"/>
              </a:rPr>
              <a:t>http://</a:t>
            </a:r>
            <a:r>
              <a:rPr lang="ru-RU" sz="1800" dirty="0" smtClean="0">
                <a:solidFill>
                  <a:srgbClr val="FF0000"/>
                </a:solidFill>
                <a:hlinkClick r:id="rId2"/>
              </a:rPr>
              <a:t>sensorysmarts.com/sensory_diet_activities.html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endParaRPr lang="ru-RU" sz="1800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 descr="201401 CI_cleaning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156176" y="2636912"/>
            <a:ext cx="2430016" cy="3645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"Сенсорная диета"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Список различных видов деятельности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http://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sensorysmarts.com/sensory-diet.pdf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Picture 3" descr="IMG_712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139952" y="2960948"/>
            <a:ext cx="4185136" cy="31388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r>
              <a:rPr lang="ru-RU" dirty="0" err="1" smtClean="0"/>
              <a:t>Проприорецепция</a:t>
            </a:r>
            <a:endParaRPr lang="ru-RU" dirty="0"/>
          </a:p>
        </p:txBody>
      </p:sp>
      <p:pic>
        <p:nvPicPr>
          <p:cNvPr id="4" name="Content Placeholder 3" descr="elephant.pn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827584" y="1988840"/>
            <a:ext cx="4557662" cy="3423915"/>
          </a:xfrm>
        </p:spPr>
      </p:pic>
      <p:sp>
        <p:nvSpPr>
          <p:cNvPr id="5" name="TextBox 4"/>
          <p:cNvSpPr txBox="1"/>
          <p:nvPr/>
        </p:nvSpPr>
        <p:spPr>
          <a:xfrm>
            <a:off x="5580112" y="2132856"/>
            <a:ext cx="28803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Проприорецепторы в наших мышцах и сухожилия передают нам информацию о положении частей нашего тела относительно друг друга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Вестибулярная система</a:t>
            </a:r>
            <a:endParaRPr lang="ru-RU" dirty="0"/>
          </a:p>
        </p:txBody>
      </p:sp>
      <p:pic>
        <p:nvPicPr>
          <p:cNvPr id="4" name="Content Placeholder 3" descr="gym.pn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611560" y="2132856"/>
            <a:ext cx="4838079" cy="3219522"/>
          </a:xfrm>
        </p:spPr>
      </p:pic>
      <p:sp>
        <p:nvSpPr>
          <p:cNvPr id="5" name="TextBox 4"/>
          <p:cNvSpPr txBox="1"/>
          <p:nvPr/>
        </p:nvSpPr>
        <p:spPr>
          <a:xfrm>
            <a:off x="6228184" y="1844824"/>
            <a:ext cx="22322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Рецепторы во внутреннем ухе посылают в мозг сигналы, говорящие о том, где наше тело находится и с какой скоростью оно двигается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Чувства работают вместе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Зрение и слух</a:t>
            </a:r>
          </a:p>
          <a:p>
            <a:r>
              <a:rPr lang="ru-RU" dirty="0" smtClean="0"/>
              <a:t>Вкус и запах</a:t>
            </a:r>
          </a:p>
          <a:p>
            <a:r>
              <a:rPr lang="ru-RU" dirty="0" smtClean="0"/>
              <a:t>Осязание и зрение</a:t>
            </a:r>
          </a:p>
          <a:p>
            <a:r>
              <a:rPr lang="ru-RU" dirty="0" smtClean="0"/>
              <a:t>Баланс и движение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Почему чувства настолько важны?</a:t>
            </a:r>
            <a:endParaRPr lang="ru-RU" dirty="0"/>
          </a:p>
        </p:txBody>
      </p:sp>
      <p:pic>
        <p:nvPicPr>
          <p:cNvPr id="4" name="Content Placeholder 3" descr="Capture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475656" y="1772816"/>
            <a:ext cx="5435196" cy="4389437"/>
          </a:xfrm>
        </p:spPr>
      </p:pic>
      <p:sp>
        <p:nvSpPr>
          <p:cNvPr id="6" name="TextBox 5"/>
          <p:cNvSpPr txBox="1"/>
          <p:nvPr/>
        </p:nvSpPr>
        <p:spPr>
          <a:xfrm>
            <a:off x="2699792" y="1916832"/>
            <a:ext cx="331236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Calibri" pitchFamily="34" charset="0"/>
              </a:rPr>
              <a:t>Как мы учимся</a:t>
            </a:r>
            <a:endParaRPr lang="ru-RU" sz="3200" b="1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07561" y="3501008"/>
            <a:ext cx="97235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latin typeface="Arial Black" pitchFamily="34" charset="0"/>
              </a:rPr>
              <a:t>ОТВЕТ</a:t>
            </a:r>
            <a:endParaRPr lang="ru-RU" sz="2000" b="1" dirty="0"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95936" y="3502169"/>
            <a:ext cx="3672408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latin typeface="Arial Black" pitchFamily="34" charset="0"/>
              </a:rPr>
              <a:t>ПОЛУЧЕНИЕ ИНФОРМАЦИИ </a:t>
            </a:r>
          </a:p>
          <a:p>
            <a:pPr algn="ctr"/>
            <a:r>
              <a:rPr lang="ru-RU" sz="1100" b="1" dirty="0" smtClean="0">
                <a:latin typeface="Arial Black" pitchFamily="34" charset="0"/>
              </a:rPr>
              <a:t>ОТ ОРГАНОВ ЧУВСТВ</a:t>
            </a:r>
            <a:endParaRPr lang="ru-RU" sz="1600" b="1" dirty="0"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16500" y="4941168"/>
            <a:ext cx="1387548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latin typeface="Arial Black" pitchFamily="34" charset="0"/>
              </a:rPr>
              <a:t>ОБРАБОТКА</a:t>
            </a:r>
            <a:endParaRPr lang="ru-RU" sz="1600" b="1" dirty="0"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4372" y="3717032"/>
            <a:ext cx="1603572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latin typeface="Arial" pitchFamily="34" charset="0"/>
                <a:cs typeface="Arial" pitchFamily="34" charset="0"/>
              </a:rPr>
              <a:t>Генерируется ответ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3933056"/>
            <a:ext cx="3024336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latin typeface="Arial" pitchFamily="34" charset="0"/>
                <a:cs typeface="Arial" pitchFamily="34" charset="0"/>
              </a:rPr>
              <a:t>Сенсорные рецепторы стимулируются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27278" y="5229200"/>
            <a:ext cx="4057395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latin typeface="Arial" pitchFamily="34" charset="0"/>
                <a:cs typeface="Arial" pitchFamily="34" charset="0"/>
              </a:rPr>
              <a:t>Информация от органов чувств систематизируется, анализируется, сохраняется и сравнивается с предыдущим опытом 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35696" y="5877272"/>
            <a:ext cx="496855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Мы постоянно накапливаем опыт, поэтому этот процесс цикличен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Нейропластичность </a:t>
            </a:r>
            <a:r>
              <a:t/>
            </a:r>
            <a:br/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стимулировании органов чувств в мозг ребенка поступают сигналы, которые помогают укрепить нейронные пути, необходимые для обучения</a:t>
            </a:r>
          </a:p>
          <a:p>
            <a:r>
              <a:rPr lang="ru-RU" dirty="0" smtClean="0"/>
              <a:t>Если нейронный путь используется, он укрепляется и развивается, становится более сложным. Если же он не используется, он сокращается, уменьшается и исчезает.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Изучение самого себя - границы тела</a:t>
            </a:r>
          </a:p>
          <a:p>
            <a:endParaRPr lang="ru-RU" dirty="0" smtClean="0"/>
          </a:p>
          <a:p>
            <a:r>
              <a:rPr lang="ru-RU" dirty="0" smtClean="0"/>
              <a:t>Осознание окружающей среды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Изучение окружающего мира, его свойств, решение задач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Способность контролировать свое тело, чувства и внимание</a:t>
            </a:r>
          </a:p>
          <a:p>
            <a:endParaRPr lang="ru-RU" dirty="0" smtClean="0"/>
          </a:p>
          <a:p>
            <a:r>
              <a:rPr lang="ru-RU" dirty="0" smtClean="0"/>
              <a:t>Саморегуляция - успокоение, расслабление</a:t>
            </a:r>
          </a:p>
          <a:p>
            <a:endParaRPr lang="ru-RU" dirty="0" smtClean="0"/>
          </a:p>
          <a:p>
            <a:r>
              <a:rPr lang="ru-RU" dirty="0" smtClean="0"/>
              <a:t>Понимание и планирование деятельности</a:t>
            </a:r>
          </a:p>
          <a:p>
            <a:endParaRPr lang="ru-RU" dirty="0" smtClean="0"/>
          </a:p>
          <a:p>
            <a:r>
              <a:rPr lang="ru-RU" dirty="0" smtClean="0"/>
              <a:t>Получение удовольствия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354</TotalTime>
  <Words>619</Words>
  <Application>Microsoft Office PowerPoint</Application>
  <PresentationFormat>Экран (4:3)</PresentationFormat>
  <Paragraphs>168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Flow</vt:lpstr>
      <vt:lpstr>Сенсорная игра</vt:lpstr>
      <vt:lpstr>Какие бывают чувства?</vt:lpstr>
      <vt:lpstr>Презентация PowerPoint</vt:lpstr>
      <vt:lpstr> Проприорецепция</vt:lpstr>
      <vt:lpstr>Вестибулярная система</vt:lpstr>
      <vt:lpstr>Чувства работают вместе</vt:lpstr>
      <vt:lpstr>Почему чувства настолько важны?</vt:lpstr>
      <vt:lpstr>Нейропластичность  </vt:lpstr>
      <vt:lpstr>Презентация PowerPoint</vt:lpstr>
      <vt:lpstr>          Какие сенсорные проблемы есть у детей с ограниченными возможностями?</vt:lpstr>
      <vt:lpstr>Каковы преимущества?</vt:lpstr>
      <vt:lpstr>Наша реакция на сенсорные стимулы индивидуальна</vt:lpstr>
      <vt:lpstr>Презентация PowerPoint</vt:lpstr>
      <vt:lpstr>Правильный подход</vt:lpstr>
      <vt:lpstr>Сенсорные комнаты</vt:lpstr>
      <vt:lpstr>Презентация PowerPoint</vt:lpstr>
      <vt:lpstr>Сенсорные сады</vt:lpstr>
      <vt:lpstr>Что вы уже делаете?</vt:lpstr>
      <vt:lpstr>Идеи для мультисенсорной игры</vt:lpstr>
      <vt:lpstr> Зрение</vt:lpstr>
      <vt:lpstr>Презентация PowerPoint</vt:lpstr>
      <vt:lpstr>Слух</vt:lpstr>
      <vt:lpstr>Презентация PowerPoint</vt:lpstr>
      <vt:lpstr>Обоняние</vt:lpstr>
      <vt:lpstr>Презентация PowerPoint</vt:lpstr>
      <vt:lpstr>Осязание</vt:lpstr>
      <vt:lpstr>Презентация PowerPoint</vt:lpstr>
      <vt:lpstr>Вкус</vt:lpstr>
      <vt:lpstr>Презентация PowerPoint</vt:lpstr>
      <vt:lpstr>Вестибулярный аппарат и проприорецепция</vt:lpstr>
      <vt:lpstr>Презентация PowerPoint</vt:lpstr>
      <vt:lpstr>Презентация PowerPoint</vt:lpstr>
      <vt:lpstr>Другие идеи</vt:lpstr>
      <vt:lpstr>Саморегуляция</vt:lpstr>
      <vt:lpstr>"Сенсорная диета"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Multi-sensory Play</dc:title>
  <dc:creator>microsoftword300</dc:creator>
  <cp:lastModifiedBy>Елена</cp:lastModifiedBy>
  <cp:revision>46</cp:revision>
  <cp:lastPrinted>2014-11-17T18:57:08Z</cp:lastPrinted>
  <dcterms:created xsi:type="dcterms:W3CDTF">2014-11-10T14:52:58Z</dcterms:created>
  <dcterms:modified xsi:type="dcterms:W3CDTF">2014-11-17T18:58:05Z</dcterms:modified>
</cp:coreProperties>
</file>