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6"/>
  </p:notesMasterIdLst>
  <p:sldIdLst>
    <p:sldId id="256" r:id="rId2"/>
    <p:sldId id="265" r:id="rId3"/>
    <p:sldId id="266" r:id="rId4"/>
    <p:sldId id="267" r:id="rId5"/>
    <p:sldId id="257" r:id="rId6"/>
    <p:sldId id="277" r:id="rId7"/>
    <p:sldId id="278" r:id="rId8"/>
    <p:sldId id="276" r:id="rId9"/>
    <p:sldId id="275" r:id="rId10"/>
    <p:sldId id="258" r:id="rId11"/>
    <p:sldId id="261" r:id="rId12"/>
    <p:sldId id="259" r:id="rId13"/>
    <p:sldId id="260" r:id="rId14"/>
    <p:sldId id="262" r:id="rId15"/>
    <p:sldId id="263" r:id="rId16"/>
    <p:sldId id="264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60"/>
  </p:normalViewPr>
  <p:slideViewPr>
    <p:cSldViewPr>
      <p:cViewPr varScale="1">
        <p:scale>
          <a:sx n="65" d="100"/>
          <a:sy n="65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CBC28-97BF-4A84-8D2F-1D7BEDA5AA03}" type="datetimeFigureOut">
              <a:rPr lang="en-GB" smtClean="0"/>
              <a:pPr/>
              <a:t>21/11/2014</a:t>
            </a:fld>
            <a:endParaRPr lang="ru-R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45796-1D30-4103-BE0B-6491C357388C}" type="slidenum">
              <a:rPr lang="en-GB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341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45796-1D30-4103-BE0B-6491C357388C}" type="slidenum">
              <a:rPr lang="en-GB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FDC4B-8E83-4B08-9097-A08C6457C7DE}" type="datetimeFigureOut">
              <a:rPr lang="en-GB" smtClean="0"/>
              <a:pPr/>
              <a:t>21/11/2014</a:t>
            </a:fld>
            <a:endParaRPr lang="en-GB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4CE-0F5B-4A78-9A00-9C5ABF79565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FDC4B-8E83-4B08-9097-A08C6457C7DE}" type="datetimeFigureOut">
              <a:rPr lang="en-GB" smtClean="0"/>
              <a:pPr/>
              <a:t>21/11/2014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4CE-0F5B-4A78-9A00-9C5ABF79565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FDC4B-8E83-4B08-9097-A08C6457C7DE}" type="datetimeFigureOut">
              <a:rPr lang="en-GB" smtClean="0"/>
              <a:pPr/>
              <a:t>21/11/2014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4CE-0F5B-4A78-9A00-9C5ABF79565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FDC4B-8E83-4B08-9097-A08C6457C7DE}" type="datetimeFigureOut">
              <a:rPr lang="en-GB" smtClean="0"/>
              <a:pPr/>
              <a:t>21/11/2014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4CE-0F5B-4A78-9A00-9C5ABF79565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FDC4B-8E83-4B08-9097-A08C6457C7DE}" type="datetimeFigureOut">
              <a:rPr lang="en-GB" smtClean="0"/>
              <a:pPr/>
              <a:t>21/11/2014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4CE-0F5B-4A78-9A00-9C5ABF79565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FDC4B-8E83-4B08-9097-A08C6457C7DE}" type="datetimeFigureOut">
              <a:rPr lang="en-GB" smtClean="0"/>
              <a:pPr/>
              <a:t>21/11/2014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4CE-0F5B-4A78-9A00-9C5ABF79565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FDC4B-8E83-4B08-9097-A08C6457C7DE}" type="datetimeFigureOut">
              <a:rPr lang="en-GB" smtClean="0"/>
              <a:pPr/>
              <a:t>21/11/2014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4CE-0F5B-4A78-9A00-9C5ABF79565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FDC4B-8E83-4B08-9097-A08C6457C7DE}" type="datetimeFigureOut">
              <a:rPr lang="en-GB" smtClean="0"/>
              <a:pPr/>
              <a:t>21/11/2014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4CE-0F5B-4A78-9A00-9C5ABF79565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FDC4B-8E83-4B08-9097-A08C6457C7DE}" type="datetimeFigureOut">
              <a:rPr lang="en-GB" smtClean="0"/>
              <a:pPr/>
              <a:t>21/11/2014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4CE-0F5B-4A78-9A00-9C5ABF79565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FDC4B-8E83-4B08-9097-A08C6457C7DE}" type="datetimeFigureOut">
              <a:rPr lang="en-GB" smtClean="0"/>
              <a:pPr/>
              <a:t>21/11/2014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E4CE-0F5B-4A78-9A00-9C5ABF79565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FDC4B-8E83-4B08-9097-A08C6457C7DE}" type="datetimeFigureOut">
              <a:rPr lang="en-GB" smtClean="0"/>
              <a:pPr/>
              <a:t>21/11/2014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654E4CE-0F5B-4A78-9A00-9C5ABF79565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0FDC4B-8E83-4B08-9097-A08C6457C7DE}" type="datetimeFigureOut">
              <a:rPr lang="en-GB" smtClean="0"/>
              <a:pPr/>
              <a:t>21/11/2014</a:t>
            </a:fld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54E4CE-0F5B-4A78-9A00-9C5ABF795656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744216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Успешная практика оказания индивидуальной </a:t>
            </a:r>
            <a:r>
              <a:rPr lang="ru-RU" dirty="0" smtClean="0"/>
              <a:t>поддержки на дому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64632"/>
            <a:ext cx="7854696" cy="1752600"/>
          </a:xfrm>
        </p:spPr>
        <p:txBody>
          <a:bodyPr/>
          <a:lstStyle/>
          <a:p>
            <a:r>
              <a:rPr lang="ru-RU" dirty="0" smtClean="0"/>
              <a:t>Сара </a:t>
            </a:r>
            <a:r>
              <a:rPr lang="ru-RU" dirty="0" err="1" smtClean="0"/>
              <a:t>Ньюмен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Инклюзивное образование</a:t>
            </a:r>
          </a:p>
          <a:p>
            <a:r>
              <a:rPr lang="ru-RU" dirty="0" smtClean="0"/>
              <a:t>Консультации о возможностях, предлагаемых службой: кратковременный отдых, временный уход за больными и инвалидами </a:t>
            </a:r>
          </a:p>
          <a:p>
            <a:r>
              <a:rPr lang="ru-RU" dirty="0" smtClean="0"/>
              <a:t>Другие:  продовольственные кооперативы, временный уход за больными и инвалидами, художественные проекты, загородные прогулки 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ru-RU" dirty="0" smtClean="0"/>
              <a:t>Модели оказания помощи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Детские центры, спонсируемые органами по надзору за образованием, предлагают услуги терапевта, педиатра, психолога и т.п., как в центре, так и на дому, организуют дошкольные прогулочные группы и т.д.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ru-RU" b="1" dirty="0" smtClean="0"/>
              <a:t>Некоторые услуги оказываются службами индивидуальной поддержки:</a:t>
            </a:r>
          </a:p>
          <a:p>
            <a:r>
              <a:rPr lang="ru-RU" dirty="0" smtClean="0"/>
              <a:t>Специальные профессиональные услуги: визиты здоровья, общественный уход, транспортировка больных, </a:t>
            </a:r>
          </a:p>
          <a:p>
            <a:r>
              <a:rPr lang="ru-RU" dirty="0" smtClean="0"/>
              <a:t>Волонтерские услуги: дружеская помощь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9350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
</a:t>
            </a:r>
            <a:r>
              <a:rPr dirty="0"/>
              <a:t/>
            </a:r>
            <a:br>
              <a:rPr dirty="0"/>
            </a:br>
            <a:r>
              <a:rPr lang="ru-RU" dirty="0" smtClean="0"/>
              <a:t>Что мешает семьям пользоваться услугами поддержки?</a:t>
            </a:r>
            <a:r>
              <a:rPr lang="en-US" dirty="0" smtClean="0"/>
              <a:t>
</a:t>
            </a:r>
            <a:r>
              <a:rPr dirty="0"/>
              <a:t/>
            </a:r>
            <a:br>
              <a:rPr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Они не знают о них</a:t>
            </a:r>
          </a:p>
          <a:p>
            <a:r>
              <a:rPr lang="ru-RU" dirty="0" smtClean="0"/>
              <a:t>Слишком подавлены ситуацией</a:t>
            </a:r>
          </a:p>
          <a:p>
            <a:r>
              <a:rPr lang="ru-RU" dirty="0" smtClean="0"/>
              <a:t>Не мотивированы</a:t>
            </a:r>
          </a:p>
          <a:p>
            <a:r>
              <a:rPr lang="ru-RU" dirty="0" smtClean="0"/>
              <a:t>Нет времени</a:t>
            </a:r>
          </a:p>
          <a:p>
            <a:r>
              <a:rPr lang="ru-RU" dirty="0" smtClean="0"/>
              <a:t>Испытывают страх, стыд</a:t>
            </a:r>
          </a:p>
          <a:p>
            <a:r>
              <a:rPr lang="ru-RU" dirty="0" smtClean="0"/>
              <a:t>Не стыкуется с их расписанием</a:t>
            </a:r>
          </a:p>
          <a:p>
            <a:r>
              <a:rPr lang="ru-RU" dirty="0" smtClean="0"/>
              <a:t>Волнуются насчет стоимости</a:t>
            </a:r>
          </a:p>
          <a:p>
            <a:r>
              <a:rPr lang="ru-RU" dirty="0" smtClean="0"/>
              <a:t>Не доверяют </a:t>
            </a:r>
            <a:endParaRPr lang="ru-R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229600" cy="28711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Семьям детей-инвалидов, сталкивающимся с бедностью, сложно обратиться за помощью для своих детей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Устранение этих проблем может помочь детям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007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нужно для успешной работы службы поддержки?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800200"/>
          </a:xfrm>
        </p:spPr>
        <p:txBody>
          <a:bodyPr>
            <a:normAutofit/>
          </a:bodyPr>
          <a:lstStyle/>
          <a:p>
            <a:r>
              <a:rPr lang="ru-RU" dirty="0" smtClean="0"/>
              <a:t>Лидерство и преданность инклюзивному подходу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780928"/>
            <a:ext cx="8229600" cy="3525024"/>
          </a:xfrm>
        </p:spPr>
        <p:txBody>
          <a:bodyPr/>
          <a:lstStyle/>
          <a:p>
            <a:r>
              <a:rPr lang="ru-RU" dirty="0" smtClean="0"/>
              <a:t>Позитивное отношение</a:t>
            </a:r>
          </a:p>
          <a:p>
            <a:r>
              <a:rPr lang="ru-RU" dirty="0" smtClean="0"/>
              <a:t>Умение находить решения</a:t>
            </a:r>
          </a:p>
          <a:p>
            <a:r>
              <a:rPr lang="ru-RU" dirty="0" smtClean="0"/>
              <a:t>Стремление к осознанности и постоянному развитию в своей деятельности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003232" cy="180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Профессионализм  в работе с детьми с ограниченными возможностями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917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Родители заняты, они должны быть уверены, что службе можно доверять</a:t>
            </a:r>
          </a:p>
          <a:p>
            <a:r>
              <a:rPr lang="ru-RU" dirty="0" smtClean="0"/>
              <a:t>Необходимо, чтобы служба имела четкую структуру с ясными, ощутимыми целями </a:t>
            </a:r>
          </a:p>
          <a:p>
            <a:r>
              <a:rPr lang="ru-RU" dirty="0" smtClean="0"/>
              <a:t>Хорошая подготовка </a:t>
            </a:r>
          </a:p>
          <a:p>
            <a:r>
              <a:rPr lang="ru-RU" dirty="0" smtClean="0"/>
              <a:t>Хорошие навыки коммуникации</a:t>
            </a:r>
          </a:p>
          <a:p>
            <a:r>
              <a:rPr lang="ru-RU" dirty="0" smtClean="0"/>
              <a:t>Умение учиться друг у друга</a:t>
            </a:r>
          </a:p>
          <a:p>
            <a:pPr lvl="1"/>
            <a:r>
              <a:rPr lang="ru-RU" dirty="0" smtClean="0"/>
              <a:t>Обмен успешными практиками</a:t>
            </a:r>
          </a:p>
          <a:p>
            <a:pPr lvl="1"/>
            <a:r>
              <a:rPr lang="ru-RU" dirty="0" smtClean="0"/>
              <a:t>Делиться проблемами  </a:t>
            </a:r>
          </a:p>
          <a:p>
            <a:pPr lvl="1"/>
            <a:r>
              <a:rPr lang="ru-RU" dirty="0"/>
              <a:t>Н</a:t>
            </a:r>
            <a:r>
              <a:rPr lang="ru-RU" dirty="0" smtClean="0"/>
              <a:t>аходить решения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72784"/>
          </a:xfrm>
        </p:spPr>
        <p:txBody>
          <a:bodyPr>
            <a:normAutofit/>
          </a:bodyPr>
          <a:lstStyle/>
          <a:p>
            <a:r>
              <a:rPr lang="ru-RU" dirty="0" smtClean="0"/>
              <a:t>Достичь совершенства через сотрудничество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327648"/>
          </a:xfrm>
        </p:spPr>
        <p:txBody>
          <a:bodyPr/>
          <a:lstStyle/>
          <a:p>
            <a:r>
              <a:rPr lang="ru-RU" dirty="0" smtClean="0"/>
              <a:t>Другие специалисты -  врачи, работники социальных служб, учителя</a:t>
            </a:r>
          </a:p>
          <a:p>
            <a:r>
              <a:rPr lang="ru-RU" dirty="0" smtClean="0"/>
              <a:t>Сообщества родителей - группы поддержки, детские сады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индивидуальная поддержка?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Посещение на дому</a:t>
            </a:r>
          </a:p>
          <a:p>
            <a:r>
              <a:rPr lang="ru-RU" dirty="0" smtClean="0"/>
              <a:t>Предоставление помощи в нетрадиционных условиях</a:t>
            </a:r>
            <a:endParaRPr lang="ru-RU" dirty="0"/>
          </a:p>
        </p:txBody>
      </p:sp>
      <p:pic>
        <p:nvPicPr>
          <p:cNvPr id="2050" name="Picture 2" descr="http://www.scope.org.uk/Scope/media/Images/Campaigns/Dakota-hero.jpg?width=620&amp;height=349&amp;ext=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3212976"/>
            <a:ext cx="5545460" cy="31215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организуются сообщества?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Привлечение родителей для оценки и развития сервиса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Комитет родителей</a:t>
            </a:r>
          </a:p>
          <a:p>
            <a:r>
              <a:rPr lang="ru-RU" dirty="0" smtClean="0"/>
              <a:t>Сбор мнений </a:t>
            </a:r>
          </a:p>
          <a:p>
            <a:pPr lvl="1"/>
            <a:r>
              <a:rPr lang="ru-RU" dirty="0" smtClean="0"/>
              <a:t>Опросники</a:t>
            </a:r>
          </a:p>
          <a:p>
            <a:pPr lvl="1"/>
            <a:r>
              <a:rPr lang="ru-RU" dirty="0" smtClean="0"/>
              <a:t>Мероприятия для сбора мнений</a:t>
            </a:r>
          </a:p>
          <a:p>
            <a:pPr lvl="1"/>
            <a:r>
              <a:rPr lang="ru-RU" dirty="0" smtClean="0"/>
              <a:t>Интервью с родителями для выяснения их мнения</a:t>
            </a:r>
          </a:p>
          <a:p>
            <a:r>
              <a:rPr lang="ru-RU" dirty="0" smtClean="0"/>
              <a:t>Проведение собраний с родителями с целью обмена мнениями</a:t>
            </a:r>
          </a:p>
          <a:p>
            <a:r>
              <a:rPr lang="ru-RU" dirty="0" smtClean="0"/>
              <a:t>Построение социального капитала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72784"/>
          </a:xfrm>
        </p:spPr>
        <p:txBody>
          <a:bodyPr>
            <a:normAutofit/>
          </a:bodyPr>
          <a:lstStyle/>
          <a:p>
            <a:r>
              <a:rPr lang="ru-RU" dirty="0" smtClean="0"/>
              <a:t>Персонализированный и индивидуальный сервис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543672"/>
          </a:xfrm>
        </p:spPr>
        <p:txBody>
          <a:bodyPr/>
          <a:lstStyle/>
          <a:p>
            <a:r>
              <a:rPr lang="ru-RU" dirty="0" smtClean="0"/>
              <a:t>Завоевать доверие </a:t>
            </a:r>
          </a:p>
          <a:p>
            <a:r>
              <a:rPr lang="ru-RU" dirty="0" smtClean="0"/>
              <a:t>Принимать во внимание потребности каждой отдельной семьи</a:t>
            </a:r>
          </a:p>
          <a:p>
            <a:r>
              <a:rPr lang="ru-RU" dirty="0" smtClean="0"/>
              <a:t>Проявлять гибкость - время, дата, место</a:t>
            </a:r>
          </a:p>
          <a:p>
            <a:r>
              <a:rPr lang="ru-RU" dirty="0" smtClean="0"/>
              <a:t>Адаптировать предложения в соответствии с нуждами семьи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Распространение информации о возможностях сервиса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Четко понимать свои цели</a:t>
            </a:r>
          </a:p>
          <a:p>
            <a:r>
              <a:rPr lang="ru-RU" dirty="0" smtClean="0"/>
              <a:t>Работать с сообществом родителей</a:t>
            </a:r>
          </a:p>
          <a:p>
            <a:r>
              <a:rPr lang="ru-RU" dirty="0" smtClean="0"/>
              <a:t>Проводить мероприятия для привлечения людей, например новогодние праздники, давать консультации о возможностях сервиса</a:t>
            </a:r>
          </a:p>
          <a:p>
            <a:r>
              <a:rPr lang="ru-RU" dirty="0" smtClean="0"/>
              <a:t>Освещать положительные результаты и истории в местной прессе/социальных сетях/на веб-сайте</a:t>
            </a:r>
          </a:p>
          <a:p>
            <a:r>
              <a:rPr lang="ru-RU" dirty="0" smtClean="0"/>
              <a:t>Помнить о том, что родители редко заявляют о своих нуждах, но для них важны потребности своих детей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Разработка плана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 знаете о том, какие преграды стоят перед родителями?</a:t>
            </a:r>
          </a:p>
          <a:p>
            <a:r>
              <a:rPr lang="ru-RU" dirty="0" smtClean="0"/>
              <a:t>Что вы делаете для того, чтобы вовлечь родителей в свою работу?</a:t>
            </a:r>
          </a:p>
          <a:p>
            <a:r>
              <a:rPr lang="ru-RU" dirty="0" smtClean="0"/>
              <a:t>Что вы делаете для развития сотрудничества с другими специалистами и службами?</a:t>
            </a:r>
          </a:p>
          <a:p>
            <a:r>
              <a:rPr lang="ru-RU" dirty="0" smtClean="0"/>
              <a:t>Как вы можете распростанить информацию о своих услугах?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чего?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отличная возможность охватить те семьи, которые иначе не смогли бы воспользоваться данными услугами</a:t>
            </a:r>
          </a:p>
          <a:p>
            <a:r>
              <a:rPr lang="ru-RU" dirty="0" smtClean="0"/>
              <a:t>Позитивное влияние на жизнь людей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7728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Индивидуальная подержка лучше всего работает, когда</a:t>
            </a:r>
            <a:r>
              <a:rPr dirty="0"/>
              <a:t/>
            </a:r>
            <a:br>
              <a:rPr dirty="0"/>
            </a:b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708920"/>
            <a:ext cx="8229600" cy="3293720"/>
          </a:xfrm>
        </p:spPr>
        <p:txBody>
          <a:bodyPr/>
          <a:lstStyle/>
          <a:p>
            <a:pPr lvl="0"/>
            <a:r>
              <a:rPr lang="ru-RU" dirty="0" smtClean="0"/>
              <a:t>Имеет сильную теоретическую базу и понятную, четко сформулированную модель, позволяющую фиксировать и демонстрировать прогресс</a:t>
            </a:r>
          </a:p>
          <a:p>
            <a:pPr lvl="0"/>
            <a:r>
              <a:rPr lang="ru-RU" dirty="0" smtClean="0"/>
              <a:t>Интервенции ставят далеко идущие цели и показывают ощутимые результаты</a:t>
            </a:r>
          </a:p>
          <a:p>
            <a:pPr lvl="0"/>
            <a:r>
              <a:rPr lang="ru-RU" dirty="0" smtClean="0"/>
              <a:t>Семьям предлагаются различные пути и возможности воспользоваться услугами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Индивидуальная поддержка семей с детьми с ограниченными возможностями в Великобритании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4682"/>
            <a:ext cx="8229600" cy="3399918"/>
          </a:xfrm>
        </p:spPr>
        <p:txBody>
          <a:bodyPr/>
          <a:lstStyle/>
          <a:p>
            <a:r>
              <a:rPr lang="ru-RU" dirty="0" smtClean="0"/>
              <a:t>Посещение </a:t>
            </a:r>
          </a:p>
          <a:p>
            <a:pPr marL="0" indent="0">
              <a:buNone/>
            </a:pPr>
            <a:r>
              <a:rPr lang="ru-RU" dirty="0" smtClean="0"/>
              <a:t>медицинским </a:t>
            </a:r>
          </a:p>
          <a:p>
            <a:pPr marL="0" indent="0">
              <a:buNone/>
            </a:pPr>
            <a:r>
              <a:rPr lang="ru-RU" dirty="0" smtClean="0"/>
              <a:t>работником</a:t>
            </a:r>
          </a:p>
          <a:p>
            <a:r>
              <a:rPr lang="ru-RU" dirty="0" smtClean="0"/>
              <a:t>Услуги медсестры</a:t>
            </a:r>
          </a:p>
        </p:txBody>
      </p:sp>
      <p:pic>
        <p:nvPicPr>
          <p:cNvPr id="4" name="Picture 3" descr="hvx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79912" y="2924682"/>
            <a:ext cx="4761578" cy="31686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Система «</a:t>
            </a:r>
            <a:r>
              <a:rPr lang="ru-RU" dirty="0" err="1" smtClean="0"/>
              <a:t>Портидж</a:t>
            </a:r>
            <a:r>
              <a:rPr lang="ru-RU" dirty="0" smtClean="0"/>
              <a:t>»</a:t>
            </a:r>
          </a:p>
          <a:p>
            <a:endParaRPr lang="ru-RU" dirty="0"/>
          </a:p>
        </p:txBody>
      </p:sp>
      <p:pic>
        <p:nvPicPr>
          <p:cNvPr id="5" name="Picture 4" descr="27c6008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79911" y="1988840"/>
            <a:ext cx="4896544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Программа для детей с аутизмом </a:t>
            </a:r>
            <a:r>
              <a:rPr lang="ru-RU" dirty="0" err="1" smtClean="0"/>
              <a:t>Early-Bird</a:t>
            </a:r>
            <a:r>
              <a:rPr lang="ru-RU" dirty="0" smtClean="0"/>
              <a:t> («</a:t>
            </a:r>
            <a:r>
              <a:rPr lang="ru-RU" dirty="0"/>
              <a:t>Р</a:t>
            </a:r>
            <a:r>
              <a:rPr lang="ru-RU" dirty="0" smtClean="0"/>
              <a:t>анняя пташка")</a:t>
            </a:r>
          </a:p>
          <a:p>
            <a:endParaRPr lang="ru-RU" dirty="0"/>
          </a:p>
        </p:txBody>
      </p:sp>
      <p:pic>
        <p:nvPicPr>
          <p:cNvPr id="4" name="Picture 3" descr="index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99592" y="2852936"/>
            <a:ext cx="3380522" cy="28171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Библиотеки игрушек</a:t>
            </a:r>
          </a:p>
          <a:p>
            <a:endParaRPr lang="ru-RU" dirty="0"/>
          </a:p>
        </p:txBody>
      </p:sp>
      <p:pic>
        <p:nvPicPr>
          <p:cNvPr id="4" name="Picture 3" descr="rocking_hors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24128" y="476672"/>
            <a:ext cx="3018656" cy="60068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3970784" cy="43891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Схемы поддержки родителей </a:t>
            </a:r>
          </a:p>
          <a:p>
            <a:pPr lvl="1"/>
            <a:r>
              <a:rPr lang="ru-RU" dirty="0" smtClean="0"/>
              <a:t>Благотворительная организация «Хоум </a:t>
            </a:r>
            <a:r>
              <a:rPr lang="ru-RU" dirty="0"/>
              <a:t> </a:t>
            </a:r>
            <a:r>
              <a:rPr lang="ru-RU" dirty="0" smtClean="0"/>
              <a:t>старт» (Home Start)</a:t>
            </a:r>
          </a:p>
          <a:p>
            <a:pPr lvl="1"/>
            <a:r>
              <a:rPr lang="ru-RU" dirty="0" smtClean="0"/>
              <a:t>Волонтерская организация "Матери  </a:t>
            </a:r>
          </a:p>
          <a:p>
            <a:pPr lvl="1">
              <a:buNone/>
            </a:pPr>
            <a:r>
              <a:rPr lang="ru-RU" dirty="0" smtClean="0"/>
              <a:t>сообщества"</a:t>
            </a:r>
          </a:p>
          <a:p>
            <a:pPr lvl="1"/>
            <a:r>
              <a:rPr lang="ru-RU" dirty="0" smtClean="0"/>
              <a:t>Оказание дружеской помощи</a:t>
            </a:r>
            <a:endParaRPr lang="ru-RU" dirty="0"/>
          </a:p>
          <a:p>
            <a:pPr lvl="1"/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Курсы воспитания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3" descr="1674933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19508" y="2285684"/>
            <a:ext cx="4156948" cy="2871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246</TotalTime>
  <Words>532</Words>
  <Application>Microsoft Office PowerPoint</Application>
  <PresentationFormat>Экран (4:3)</PresentationFormat>
  <Paragraphs>90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Flow</vt:lpstr>
      <vt:lpstr>Успешная практика оказания индивидуальной поддержки на дому</vt:lpstr>
      <vt:lpstr>Что такое индивидуальная поддержка?</vt:lpstr>
      <vt:lpstr>Для чего?</vt:lpstr>
      <vt:lpstr>Индивидуальная подержка лучше всего работает, когда </vt:lpstr>
      <vt:lpstr>Индивидуальная поддержка семей с детьми с ограниченными возможностями в Великобритании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Модели оказания помощи</vt:lpstr>
      <vt:lpstr>
 Что мешает семьям пользоваться услугами поддержки?
 </vt:lpstr>
      <vt:lpstr>Презентация PowerPoint</vt:lpstr>
      <vt:lpstr>Семьям детей-инвалидов, сталкивающимся с бедностью, сложно обратиться за помощью для своих детей</vt:lpstr>
      <vt:lpstr>Презентация PowerPoint</vt:lpstr>
      <vt:lpstr>Что нужно для успешной работы службы поддержки?</vt:lpstr>
      <vt:lpstr>Лидерство и преданность инклюзивному подходу</vt:lpstr>
      <vt:lpstr>Профессионализм  в работе с детьми с ограниченными возможностями</vt:lpstr>
      <vt:lpstr>Достичь совершенства через сотрудничество</vt:lpstr>
      <vt:lpstr>Как организуются сообщества?</vt:lpstr>
      <vt:lpstr>Привлечение родителей для оценки и развития сервиса</vt:lpstr>
      <vt:lpstr>Персонализированный и индивидуальный сервис</vt:lpstr>
      <vt:lpstr>Распространение информации о возможностях сервиса</vt:lpstr>
      <vt:lpstr>Разработка плана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Successful Outreach Activities</dc:title>
  <dc:creator>microsoftword300</dc:creator>
  <cp:lastModifiedBy>Елена</cp:lastModifiedBy>
  <cp:revision>30</cp:revision>
  <dcterms:created xsi:type="dcterms:W3CDTF">2014-11-06T11:32:40Z</dcterms:created>
  <dcterms:modified xsi:type="dcterms:W3CDTF">2014-11-20T18:38:40Z</dcterms:modified>
</cp:coreProperties>
</file>